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320" r:id="rId5"/>
    <p:sldId id="295" r:id="rId6"/>
    <p:sldId id="296" r:id="rId7"/>
    <p:sldId id="332" r:id="rId8"/>
    <p:sldId id="333" r:id="rId9"/>
    <p:sldId id="321" r:id="rId10"/>
    <p:sldId id="334" r:id="rId11"/>
    <p:sldId id="329" r:id="rId12"/>
    <p:sldId id="335" r:id="rId13"/>
    <p:sldId id="336" r:id="rId14"/>
    <p:sldId id="337" r:id="rId15"/>
    <p:sldId id="338" r:id="rId16"/>
    <p:sldId id="339" r:id="rId17"/>
    <p:sldId id="340" r:id="rId18"/>
    <p:sldId id="341" r:id="rId19"/>
    <p:sldId id="297" r:id="rId20"/>
    <p:sldId id="343" r:id="rId21"/>
    <p:sldId id="344" r:id="rId22"/>
    <p:sldId id="342" r:id="rId23"/>
    <p:sldId id="345" r:id="rId24"/>
    <p:sldId id="346" r:id="rId25"/>
    <p:sldId id="347" r:id="rId26"/>
    <p:sldId id="306" r:id="rId27"/>
    <p:sldId id="348" r:id="rId28"/>
    <p:sldId id="318" r:id="rId2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38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4D8D"/>
    <a:srgbClr val="37B34A"/>
    <a:srgbClr val="0DB0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997FC4-B765-D4B1-57C4-4FE7A755CAB6}" v="2087" dt="2025-12-17T11:26:49.0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 orient="horz" pos="3838"/>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2DE874-98D7-4C7E-BB8D-36923D3D3CA4}" type="datetimeFigureOut">
              <a:t>12/18/2025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E42BC2-2A53-4AC8-8E78-B377AD77FBB4}" type="slidenum">
              <a:t>‹#›</a:t>
            </a:fld>
            <a:endParaRPr lang="en-US"/>
          </a:p>
        </p:txBody>
      </p:sp>
    </p:spTree>
    <p:extLst>
      <p:ext uri="{BB962C8B-B14F-4D97-AF65-F5344CB8AC3E}">
        <p14:creationId xmlns:p14="http://schemas.microsoft.com/office/powerpoint/2010/main" val="2164983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6E42BC2-2A53-4AC8-8E78-B377AD77FBB4}" type="slidenum">
              <a:t>5</a:t>
            </a:fld>
            <a:endParaRPr lang="en-US"/>
          </a:p>
        </p:txBody>
      </p:sp>
    </p:spTree>
    <p:extLst>
      <p:ext uri="{BB962C8B-B14F-4D97-AF65-F5344CB8AC3E}">
        <p14:creationId xmlns:p14="http://schemas.microsoft.com/office/powerpoint/2010/main" val="3573146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L’intégration</a:t>
            </a:r>
            <a:r>
              <a:rPr lang="en-US"/>
              <a:t> de </a:t>
            </a:r>
            <a:r>
              <a:rPr lang="en-US" err="1"/>
              <a:t>l’égalité</a:t>
            </a:r>
            <a:r>
              <a:rPr lang="en-US"/>
              <a:t> des sexes </a:t>
            </a:r>
            <a:r>
              <a:rPr lang="en-US" err="1"/>
              <a:t>constitue</a:t>
            </a:r>
            <a:r>
              <a:rPr lang="en-US"/>
              <a:t> un axe </a:t>
            </a:r>
            <a:r>
              <a:rPr lang="en-US" err="1"/>
              <a:t>prioritaire</a:t>
            </a:r>
            <a:r>
              <a:rPr lang="en-US"/>
              <a:t> pour </a:t>
            </a:r>
            <a:r>
              <a:rPr lang="en-US" err="1"/>
              <a:t>rendre</a:t>
            </a:r>
            <a:r>
              <a:rPr lang="en-US"/>
              <a:t> la </a:t>
            </a:r>
            <a:r>
              <a:rPr lang="en-US" err="1"/>
              <a:t>filière</a:t>
            </a:r>
            <a:r>
              <a:rPr lang="en-US"/>
              <a:t> </a:t>
            </a:r>
            <a:r>
              <a:rPr lang="en-US" err="1"/>
              <a:t>forestière</a:t>
            </a:r>
            <a:r>
              <a:rPr lang="en-US"/>
              <a:t> plus inclusive et durable. Par </a:t>
            </a:r>
            <a:r>
              <a:rPr lang="en-US" err="1"/>
              <a:t>conséquent</a:t>
            </a:r>
            <a:r>
              <a:rPr lang="en-US"/>
              <a:t>, ClientEarth, , </a:t>
            </a:r>
            <a:r>
              <a:rPr lang="en-US" err="1"/>
              <a:t>soutiendra</a:t>
            </a:r>
            <a:r>
              <a:rPr lang="en-US"/>
              <a:t> la participation de la société civile dans le Groupe de Travail Genre (GTG) </a:t>
            </a:r>
            <a:r>
              <a:rPr lang="en-US" err="1"/>
              <a:t>notamment</a:t>
            </a:r>
            <a:r>
              <a:rPr lang="en-US"/>
              <a:t> </a:t>
            </a:r>
            <a:r>
              <a:rPr lang="en-US" err="1"/>
              <a:t>en</a:t>
            </a:r>
            <a:r>
              <a:rPr lang="en-US"/>
              <a:t> </a:t>
            </a:r>
            <a:r>
              <a:rPr lang="en-US" err="1"/>
              <a:t>ce</a:t>
            </a:r>
            <a:r>
              <a:rPr lang="en-US"/>
              <a:t> qui </a:t>
            </a:r>
            <a:r>
              <a:rPr lang="en-US" err="1"/>
              <a:t>concerne</a:t>
            </a:r>
            <a:r>
              <a:rPr lang="en-US"/>
              <a:t> la </a:t>
            </a:r>
            <a:r>
              <a:rPr lang="en-US" err="1"/>
              <a:t>complétion</a:t>
            </a:r>
            <a:r>
              <a:rPr lang="en-US"/>
              <a:t> et la mise </a:t>
            </a:r>
            <a:r>
              <a:rPr lang="en-US" err="1"/>
              <a:t>en</a:t>
            </a:r>
            <a:r>
              <a:rPr lang="en-US"/>
              <a:t> </a:t>
            </a:r>
            <a:r>
              <a:rPr lang="en-US" err="1"/>
              <a:t>œuvre</a:t>
            </a:r>
            <a:r>
              <a:rPr lang="en-US"/>
              <a:t> des </a:t>
            </a:r>
            <a:r>
              <a:rPr lang="en-US" err="1"/>
              <a:t>stratégies</a:t>
            </a:r>
            <a:r>
              <a:rPr lang="en-US"/>
              <a:t> genre  et des plans </a:t>
            </a:r>
            <a:r>
              <a:rPr lang="en-US" err="1"/>
              <a:t>d’action</a:t>
            </a:r>
            <a:r>
              <a:rPr lang="en-US"/>
              <a:t> du </a:t>
            </a:r>
            <a:r>
              <a:rPr lang="en-US" err="1"/>
              <a:t>groupe</a:t>
            </a:r>
            <a:r>
              <a:rPr lang="en-US"/>
              <a:t>.</a:t>
            </a:r>
            <a:endParaRPr lang="en-US">
              <a:solidFill>
                <a:srgbClr val="444444"/>
              </a:solidFill>
            </a:endParaRPr>
          </a:p>
          <a:p>
            <a:endParaRPr lang="en-US">
              <a:solidFill>
                <a:srgbClr val="444444"/>
              </a:solidFill>
            </a:endParaRPr>
          </a:p>
          <a:p>
            <a:r>
              <a:rPr lang="en-US"/>
              <a:t>Afin de </a:t>
            </a:r>
            <a:r>
              <a:rPr lang="en-US" err="1"/>
              <a:t>suivre</a:t>
            </a:r>
            <a:r>
              <a:rPr lang="en-US"/>
              <a:t> </a:t>
            </a:r>
            <a:r>
              <a:rPr lang="en-US" err="1"/>
              <a:t>l’évolution</a:t>
            </a:r>
            <a:r>
              <a:rPr lang="en-US"/>
              <a:t> des perceptions du </a:t>
            </a:r>
            <a:r>
              <a:rPr lang="en-US" err="1"/>
              <a:t>rôle</a:t>
            </a:r>
            <a:r>
              <a:rPr lang="en-US"/>
              <a:t> femmes dans le </a:t>
            </a:r>
            <a:r>
              <a:rPr lang="en-US" err="1"/>
              <a:t>secteur</a:t>
            </a:r>
            <a:r>
              <a:rPr lang="en-US"/>
              <a:t> </a:t>
            </a:r>
            <a:r>
              <a:rPr lang="en-US" err="1"/>
              <a:t>forestier</a:t>
            </a:r>
            <a:r>
              <a:rPr lang="en-US"/>
              <a:t> ClientEarth </a:t>
            </a:r>
            <a:r>
              <a:rPr lang="en-US" err="1"/>
              <a:t>appuiera</a:t>
            </a:r>
            <a:r>
              <a:rPr lang="en-US"/>
              <a:t> la </a:t>
            </a:r>
            <a:r>
              <a:rPr lang="en-US" err="1"/>
              <a:t>conduite</a:t>
            </a:r>
            <a:r>
              <a:rPr lang="en-US"/>
              <a:t> des </a:t>
            </a:r>
            <a:r>
              <a:rPr lang="en-US" err="1"/>
              <a:t>enquêtes</a:t>
            </a:r>
            <a:r>
              <a:rPr lang="en-US"/>
              <a:t> au début (base-line) et à la fin de la durée du </a:t>
            </a:r>
            <a:r>
              <a:rPr lang="en-US" err="1"/>
              <a:t>programme</a:t>
            </a:r>
            <a:r>
              <a:rPr lang="en-US"/>
              <a:t> PASSAD-Forêt.</a:t>
            </a:r>
          </a:p>
        </p:txBody>
      </p:sp>
      <p:sp>
        <p:nvSpPr>
          <p:cNvPr id="4" name="Slide Number Placeholder 3"/>
          <p:cNvSpPr>
            <a:spLocks noGrp="1"/>
          </p:cNvSpPr>
          <p:nvPr>
            <p:ph type="sldNum" sz="quarter" idx="5"/>
          </p:nvPr>
        </p:nvSpPr>
        <p:spPr/>
        <p:txBody>
          <a:bodyPr/>
          <a:lstStyle/>
          <a:p>
            <a:fld id="{D6E42BC2-2A53-4AC8-8E78-B377AD77FBB4}" type="slidenum">
              <a:t>15</a:t>
            </a:fld>
            <a:endParaRPr lang="en-US"/>
          </a:p>
        </p:txBody>
      </p:sp>
    </p:spTree>
    <p:extLst>
      <p:ext uri="{BB962C8B-B14F-4D97-AF65-F5344CB8AC3E}">
        <p14:creationId xmlns:p14="http://schemas.microsoft.com/office/powerpoint/2010/main" val="1277325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D6E42BC2-2A53-4AC8-8E78-B377AD77FBB4}" type="slidenum">
              <a:t>17</a:t>
            </a:fld>
            <a:endParaRPr lang="en-US"/>
          </a:p>
        </p:txBody>
      </p:sp>
    </p:spTree>
    <p:extLst>
      <p:ext uri="{BB962C8B-B14F-4D97-AF65-F5344CB8AC3E}">
        <p14:creationId xmlns:p14="http://schemas.microsoft.com/office/powerpoint/2010/main" val="3913292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solidFill>
                  <a:schemeClr val="tx1">
                    <a:lumMod val="90000"/>
                    <a:lumOff val="10000"/>
                  </a:schemeClr>
                </a:solidFill>
              </a:rPr>
              <a:t>Le </a:t>
            </a:r>
            <a:r>
              <a:rPr lang="en-GB" err="1">
                <a:solidFill>
                  <a:schemeClr val="tx1">
                    <a:lumMod val="90000"/>
                    <a:lumOff val="10000"/>
                  </a:schemeClr>
                </a:solidFill>
              </a:rPr>
              <a:t>partenaire</a:t>
            </a:r>
            <a:r>
              <a:rPr lang="en-GB">
                <a:solidFill>
                  <a:schemeClr val="tx1">
                    <a:lumMod val="90000"/>
                    <a:lumOff val="10000"/>
                  </a:schemeClr>
                </a:solidFill>
              </a:rPr>
              <a:t> </a:t>
            </a:r>
            <a:r>
              <a:rPr lang="en-GB" err="1">
                <a:solidFill>
                  <a:schemeClr val="tx1">
                    <a:lumMod val="90000"/>
                    <a:lumOff val="10000"/>
                  </a:schemeClr>
                </a:solidFill>
              </a:rPr>
              <a:t>devra</a:t>
            </a:r>
            <a:r>
              <a:rPr lang="en-GB">
                <a:solidFill>
                  <a:schemeClr val="tx1">
                    <a:lumMod val="90000"/>
                    <a:lumOff val="10000"/>
                  </a:schemeClr>
                </a:solidFill>
              </a:rPr>
              <a:t> </a:t>
            </a:r>
            <a:r>
              <a:rPr lang="en-GB" err="1">
                <a:solidFill>
                  <a:schemeClr val="tx1">
                    <a:lumMod val="90000"/>
                    <a:lumOff val="10000"/>
                  </a:schemeClr>
                </a:solidFill>
              </a:rPr>
              <a:t>être</a:t>
            </a:r>
            <a:r>
              <a:rPr lang="en-GB">
                <a:solidFill>
                  <a:schemeClr val="tx1">
                    <a:lumMod val="90000"/>
                    <a:lumOff val="10000"/>
                  </a:schemeClr>
                </a:solidFill>
              </a:rPr>
              <a:t> disponible pour les formations et le </a:t>
            </a:r>
            <a:r>
              <a:rPr lang="en-GB" err="1">
                <a:solidFill>
                  <a:schemeClr val="tx1">
                    <a:lumMod val="90000"/>
                    <a:lumOff val="10000"/>
                  </a:schemeClr>
                </a:solidFill>
              </a:rPr>
              <a:t>lancement</a:t>
            </a:r>
            <a:r>
              <a:rPr lang="en-GB">
                <a:solidFill>
                  <a:schemeClr val="tx1">
                    <a:lumMod val="90000"/>
                    <a:lumOff val="10000"/>
                  </a:schemeClr>
                </a:solidFill>
              </a:rPr>
              <a:t> du </a:t>
            </a:r>
            <a:r>
              <a:rPr lang="en-GB" err="1">
                <a:solidFill>
                  <a:schemeClr val="tx1">
                    <a:lumMod val="90000"/>
                    <a:lumOff val="10000"/>
                  </a:schemeClr>
                </a:solidFill>
              </a:rPr>
              <a:t>projet</a:t>
            </a:r>
            <a:r>
              <a:rPr lang="en-GB">
                <a:solidFill>
                  <a:schemeClr val="tx1">
                    <a:lumMod val="90000"/>
                    <a:lumOff val="10000"/>
                  </a:schemeClr>
                </a:solidFill>
              </a:rPr>
              <a:t> </a:t>
            </a:r>
            <a:r>
              <a:rPr lang="en-GB" err="1">
                <a:solidFill>
                  <a:schemeClr val="tx1">
                    <a:lumMod val="90000"/>
                    <a:lumOff val="10000"/>
                  </a:schemeClr>
                </a:solidFill>
              </a:rPr>
              <a:t>en</a:t>
            </a:r>
            <a:r>
              <a:rPr lang="en-GB">
                <a:solidFill>
                  <a:schemeClr val="tx1">
                    <a:lumMod val="90000"/>
                    <a:lumOff val="10000"/>
                  </a:schemeClr>
                </a:solidFill>
              </a:rPr>
              <a:t> </a:t>
            </a:r>
            <a:r>
              <a:rPr lang="en-GB" err="1">
                <a:solidFill>
                  <a:schemeClr val="tx1">
                    <a:lumMod val="90000"/>
                    <a:lumOff val="10000"/>
                  </a:schemeClr>
                </a:solidFill>
              </a:rPr>
              <a:t>janvier</a:t>
            </a:r>
            <a:r>
              <a:rPr lang="en-GB">
                <a:solidFill>
                  <a:schemeClr val="tx1">
                    <a:lumMod val="90000"/>
                    <a:lumOff val="10000"/>
                  </a:schemeClr>
                </a:solidFill>
              </a:rPr>
              <a:t> et </a:t>
            </a:r>
            <a:r>
              <a:rPr lang="en-GB" err="1">
                <a:solidFill>
                  <a:schemeClr val="tx1">
                    <a:lumMod val="90000"/>
                    <a:lumOff val="10000"/>
                  </a:schemeClr>
                </a:solidFill>
              </a:rPr>
              <a:t>février</a:t>
            </a:r>
            <a:r>
              <a:rPr lang="en-GB">
                <a:solidFill>
                  <a:schemeClr val="tx1">
                    <a:lumMod val="90000"/>
                    <a:lumOff val="10000"/>
                  </a:schemeClr>
                </a:solidFill>
              </a:rPr>
              <a:t> 2026.</a:t>
            </a:r>
            <a:endParaRPr lang="en-US">
              <a:solidFill>
                <a:schemeClr val="tx1">
                  <a:lumMod val="90000"/>
                  <a:lumOff val="10000"/>
                </a:schemeClr>
              </a:solidFill>
            </a:endParaRPr>
          </a:p>
        </p:txBody>
      </p:sp>
      <p:sp>
        <p:nvSpPr>
          <p:cNvPr id="4" name="Slide Number Placeholder 3"/>
          <p:cNvSpPr>
            <a:spLocks noGrp="1"/>
          </p:cNvSpPr>
          <p:nvPr>
            <p:ph type="sldNum" sz="quarter" idx="5"/>
          </p:nvPr>
        </p:nvSpPr>
        <p:spPr/>
        <p:txBody>
          <a:bodyPr/>
          <a:lstStyle/>
          <a:p>
            <a:fld id="{D6E42BC2-2A53-4AC8-8E78-B377AD77FBB4}" type="slidenum">
              <a:t>19</a:t>
            </a:fld>
            <a:endParaRPr lang="en-US"/>
          </a:p>
        </p:txBody>
      </p:sp>
    </p:spTree>
    <p:extLst>
      <p:ext uri="{BB962C8B-B14F-4D97-AF65-F5344CB8AC3E}">
        <p14:creationId xmlns:p14="http://schemas.microsoft.com/office/powerpoint/2010/main" val="1213445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Avec </a:t>
            </a:r>
            <a:r>
              <a:rPr lang="en-US" dirty="0" err="1"/>
              <a:t>l'objectif</a:t>
            </a:r>
            <a:r>
              <a:rPr lang="en-US" dirty="0"/>
              <a:t> </a:t>
            </a:r>
            <a:r>
              <a:rPr lang="en-US" dirty="0" err="1"/>
              <a:t>que</a:t>
            </a:r>
            <a:r>
              <a:rPr lang="en-US" dirty="0"/>
              <a:t> la Côte d'Ivoire </a:t>
            </a:r>
            <a:r>
              <a:rPr lang="en-US" dirty="0" err="1"/>
              <a:t>devienne</a:t>
            </a:r>
            <a:r>
              <a:rPr lang="en-US" dirty="0"/>
              <a:t> le deuxième pays </a:t>
            </a:r>
            <a:r>
              <a:rPr lang="en-US" dirty="0" err="1"/>
              <a:t>africain</a:t>
            </a:r>
            <a:r>
              <a:rPr lang="en-US" dirty="0"/>
              <a:t> à </a:t>
            </a:r>
            <a:r>
              <a:rPr lang="en-US" dirty="0" err="1"/>
              <a:t>obtenir</a:t>
            </a:r>
            <a:r>
              <a:rPr lang="en-US" dirty="0"/>
              <a:t> </a:t>
            </a:r>
            <a:r>
              <a:rPr lang="en-US" dirty="0" err="1"/>
              <a:t>une</a:t>
            </a:r>
            <a:r>
              <a:rPr lang="en-US" dirty="0"/>
              <a:t> license FLEGT</a:t>
            </a:r>
          </a:p>
        </p:txBody>
      </p:sp>
      <p:sp>
        <p:nvSpPr>
          <p:cNvPr id="4" name="Slide Number Placeholder 3"/>
          <p:cNvSpPr>
            <a:spLocks noGrp="1"/>
          </p:cNvSpPr>
          <p:nvPr>
            <p:ph type="sldNum" sz="quarter" idx="5"/>
          </p:nvPr>
        </p:nvSpPr>
        <p:spPr/>
        <p:txBody>
          <a:bodyPr/>
          <a:lstStyle/>
          <a:p>
            <a:fld id="{88CFC390-0A05-44AC-BF16-2F3866BDCD60}" type="slidenum">
              <a:rPr lang="fr-BE" smtClean="0"/>
              <a:t>6</a:t>
            </a:fld>
            <a:endParaRPr lang="fr-BE"/>
          </a:p>
        </p:txBody>
      </p:sp>
    </p:spTree>
    <p:extLst>
      <p:ext uri="{BB962C8B-B14F-4D97-AF65-F5344CB8AC3E}">
        <p14:creationId xmlns:p14="http://schemas.microsoft.com/office/powerpoint/2010/main" val="2907548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6E42BC2-2A53-4AC8-8E78-B377AD77FBB4}" type="slidenum">
              <a:t>7</a:t>
            </a:fld>
            <a:endParaRPr lang="en-US"/>
          </a:p>
        </p:txBody>
      </p:sp>
    </p:spTree>
    <p:extLst>
      <p:ext uri="{BB962C8B-B14F-4D97-AF65-F5344CB8AC3E}">
        <p14:creationId xmlns:p14="http://schemas.microsoft.com/office/powerpoint/2010/main" val="4171137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6E42BC2-2A53-4AC8-8E78-B377AD77FBB4}" type="slidenum">
              <a:t>8</a:t>
            </a:fld>
            <a:endParaRPr lang="en-US"/>
          </a:p>
        </p:txBody>
      </p:sp>
    </p:spTree>
    <p:extLst>
      <p:ext uri="{BB962C8B-B14F-4D97-AF65-F5344CB8AC3E}">
        <p14:creationId xmlns:p14="http://schemas.microsoft.com/office/powerpoint/2010/main" val="1640511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6E42BC2-2A53-4AC8-8E78-B377AD77FBB4}" type="slidenum">
              <a:t>10</a:t>
            </a:fld>
            <a:endParaRPr lang="en-US"/>
          </a:p>
        </p:txBody>
      </p:sp>
    </p:spTree>
    <p:extLst>
      <p:ext uri="{BB962C8B-B14F-4D97-AF65-F5344CB8AC3E}">
        <p14:creationId xmlns:p14="http://schemas.microsoft.com/office/powerpoint/2010/main" val="1144357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ea typeface="Calibri"/>
              <a:cs typeface="Calibri"/>
            </a:endParaRPr>
          </a:p>
        </p:txBody>
      </p:sp>
      <p:sp>
        <p:nvSpPr>
          <p:cNvPr id="4" name="Slide Number Placeholder 3"/>
          <p:cNvSpPr>
            <a:spLocks noGrp="1"/>
          </p:cNvSpPr>
          <p:nvPr>
            <p:ph type="sldNum" sz="quarter" idx="5"/>
          </p:nvPr>
        </p:nvSpPr>
        <p:spPr/>
        <p:txBody>
          <a:bodyPr/>
          <a:lstStyle/>
          <a:p>
            <a:fld id="{D6E42BC2-2A53-4AC8-8E78-B377AD77FBB4}" type="slidenum">
              <a:t>11</a:t>
            </a:fld>
            <a:endParaRPr lang="en-US"/>
          </a:p>
        </p:txBody>
      </p:sp>
    </p:spTree>
    <p:extLst>
      <p:ext uri="{BB962C8B-B14F-4D97-AF65-F5344CB8AC3E}">
        <p14:creationId xmlns:p14="http://schemas.microsoft.com/office/powerpoint/2010/main" val="3280064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6E42BC2-2A53-4AC8-8E78-B377AD77FBB4}" type="slidenum">
              <a:t>12</a:t>
            </a:fld>
            <a:endParaRPr lang="en-US"/>
          </a:p>
        </p:txBody>
      </p:sp>
    </p:spTree>
    <p:extLst>
      <p:ext uri="{BB962C8B-B14F-4D97-AF65-F5344CB8AC3E}">
        <p14:creationId xmlns:p14="http://schemas.microsoft.com/office/powerpoint/2010/main" val="3466746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6E42BC2-2A53-4AC8-8E78-B377AD77FBB4}" type="slidenum">
              <a:t>13</a:t>
            </a:fld>
            <a:endParaRPr lang="en-US"/>
          </a:p>
        </p:txBody>
      </p:sp>
    </p:spTree>
    <p:extLst>
      <p:ext uri="{BB962C8B-B14F-4D97-AF65-F5344CB8AC3E}">
        <p14:creationId xmlns:p14="http://schemas.microsoft.com/office/powerpoint/2010/main" val="3875552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D6E42BC2-2A53-4AC8-8E78-B377AD77FBB4}" type="slidenum">
              <a:t>14</a:t>
            </a:fld>
            <a:endParaRPr lang="en-US"/>
          </a:p>
        </p:txBody>
      </p:sp>
    </p:spTree>
    <p:extLst>
      <p:ext uri="{BB962C8B-B14F-4D97-AF65-F5344CB8AC3E}">
        <p14:creationId xmlns:p14="http://schemas.microsoft.com/office/powerpoint/2010/main" val="42391551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slide EFI SI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C3B55-7C76-2E48-9A60-FF451BDE004D}"/>
              </a:ext>
            </a:extLst>
          </p:cNvPr>
          <p:cNvSpPr>
            <a:spLocks noGrp="1"/>
          </p:cNvSpPr>
          <p:nvPr>
            <p:ph type="ctrTitle" hasCustomPrompt="1"/>
          </p:nvPr>
        </p:nvSpPr>
        <p:spPr>
          <a:xfrm>
            <a:off x="1524000" y="1727480"/>
            <a:ext cx="9144000" cy="895977"/>
          </a:xfrm>
          <a:prstGeom prst="rect">
            <a:avLst/>
          </a:prstGeom>
        </p:spPr>
        <p:txBody>
          <a:bodyPr anchor="b">
            <a:normAutofit/>
          </a:bodyPr>
          <a:lstStyle>
            <a:lvl1pPr algn="l">
              <a:defRPr sz="5400" b="1" baseline="0">
                <a:solidFill>
                  <a:schemeClr val="tx1"/>
                </a:solidFill>
              </a:defRPr>
            </a:lvl1pPr>
          </a:lstStyle>
          <a:p>
            <a:r>
              <a:rPr lang="en-GB"/>
              <a:t>PASSAD Forêt</a:t>
            </a:r>
            <a:endParaRPr lang="es-ES"/>
          </a:p>
        </p:txBody>
      </p:sp>
      <p:sp>
        <p:nvSpPr>
          <p:cNvPr id="3" name="Subtitle 2">
            <a:extLst>
              <a:ext uri="{FF2B5EF4-FFF2-40B4-BE49-F238E27FC236}">
                <a16:creationId xmlns:a16="http://schemas.microsoft.com/office/drawing/2014/main" id="{F5F78ED6-C06A-CB4A-AED6-7677A1FCF25E}"/>
              </a:ext>
            </a:extLst>
          </p:cNvPr>
          <p:cNvSpPr>
            <a:spLocks noGrp="1"/>
          </p:cNvSpPr>
          <p:nvPr>
            <p:ph type="subTitle" idx="1" hasCustomPrompt="1"/>
          </p:nvPr>
        </p:nvSpPr>
        <p:spPr>
          <a:xfrm>
            <a:off x="1524000" y="3154103"/>
            <a:ext cx="9144000" cy="1537551"/>
          </a:xfrm>
        </p:spPr>
        <p:txBody>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title</a:t>
            </a:r>
            <a:endParaRPr lang="es-ES"/>
          </a:p>
        </p:txBody>
      </p:sp>
      <p:pic>
        <p:nvPicPr>
          <p:cNvPr id="5" name="Picture 4">
            <a:extLst>
              <a:ext uri="{FF2B5EF4-FFF2-40B4-BE49-F238E27FC236}">
                <a16:creationId xmlns:a16="http://schemas.microsoft.com/office/drawing/2014/main" id="{81D18B01-A108-8644-F41B-6BDFE0D00E14}"/>
              </a:ext>
            </a:extLst>
          </p:cNvPr>
          <p:cNvPicPr>
            <a:picLocks noChangeAspect="1"/>
          </p:cNvPicPr>
          <p:nvPr userDrawn="1"/>
        </p:nvPicPr>
        <p:blipFill>
          <a:blip r:embed="rId2"/>
          <a:stretch>
            <a:fillRect/>
          </a:stretch>
        </p:blipFill>
        <p:spPr>
          <a:xfrm>
            <a:off x="1360552" y="275182"/>
            <a:ext cx="1922930" cy="1155071"/>
          </a:xfrm>
          <a:prstGeom prst="rect">
            <a:avLst/>
          </a:prstGeom>
        </p:spPr>
      </p:pic>
      <p:sp>
        <p:nvSpPr>
          <p:cNvPr id="17" name="Text Placeholder 2">
            <a:extLst>
              <a:ext uri="{FF2B5EF4-FFF2-40B4-BE49-F238E27FC236}">
                <a16:creationId xmlns:a16="http://schemas.microsoft.com/office/drawing/2014/main" id="{DF809951-4F7D-A126-5FE8-90CD5626D2AC}"/>
              </a:ext>
            </a:extLst>
          </p:cNvPr>
          <p:cNvSpPr>
            <a:spLocks noGrp="1"/>
          </p:cNvSpPr>
          <p:nvPr>
            <p:ph type="body" idx="11" hasCustomPrompt="1"/>
          </p:nvPr>
        </p:nvSpPr>
        <p:spPr>
          <a:xfrm>
            <a:off x="1524000" y="4906285"/>
            <a:ext cx="9144000" cy="291197"/>
          </a:xfrm>
        </p:spPr>
        <p:txBody>
          <a:bodyPr anchor="b">
            <a:normAutofit/>
          </a:bodyPr>
          <a:lstStyle>
            <a:lvl1pPr marL="0" indent="0">
              <a:buNone/>
              <a:defRPr sz="18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City, date</a:t>
            </a:r>
          </a:p>
        </p:txBody>
      </p:sp>
      <p:pic>
        <p:nvPicPr>
          <p:cNvPr id="4" name="Picture 3">
            <a:extLst>
              <a:ext uri="{FF2B5EF4-FFF2-40B4-BE49-F238E27FC236}">
                <a16:creationId xmlns:a16="http://schemas.microsoft.com/office/drawing/2014/main" id="{A6887EB5-CEAA-51D0-F9D0-B8E5377EA81F}"/>
              </a:ext>
            </a:extLst>
          </p:cNvPr>
          <p:cNvPicPr>
            <a:picLocks noChangeAspect="1"/>
          </p:cNvPicPr>
          <p:nvPr userDrawn="1"/>
        </p:nvPicPr>
        <p:blipFill>
          <a:blip r:embed="rId3"/>
          <a:srcRect/>
          <a:stretch/>
        </p:blipFill>
        <p:spPr>
          <a:xfrm>
            <a:off x="9793287" y="609691"/>
            <a:ext cx="956019" cy="969175"/>
          </a:xfrm>
          <a:prstGeom prst="rect">
            <a:avLst/>
          </a:prstGeom>
        </p:spPr>
      </p:pic>
      <p:pic>
        <p:nvPicPr>
          <p:cNvPr id="9" name="Picture 8">
            <a:extLst>
              <a:ext uri="{FF2B5EF4-FFF2-40B4-BE49-F238E27FC236}">
                <a16:creationId xmlns:a16="http://schemas.microsoft.com/office/drawing/2014/main" id="{151FD504-0D44-EAB2-507C-392AD02485E0}"/>
              </a:ext>
            </a:extLst>
          </p:cNvPr>
          <p:cNvPicPr>
            <a:picLocks noChangeAspect="1"/>
          </p:cNvPicPr>
          <p:nvPr userDrawn="1"/>
        </p:nvPicPr>
        <p:blipFill>
          <a:blip r:embed="rId4"/>
          <a:stretch>
            <a:fillRect/>
          </a:stretch>
        </p:blipFill>
        <p:spPr>
          <a:xfrm>
            <a:off x="1360552" y="5649685"/>
            <a:ext cx="682388" cy="835161"/>
          </a:xfrm>
          <a:prstGeom prst="rect">
            <a:avLst/>
          </a:prstGeom>
        </p:spPr>
      </p:pic>
    </p:spTree>
    <p:extLst>
      <p:ext uri="{BB962C8B-B14F-4D97-AF65-F5344CB8AC3E}">
        <p14:creationId xmlns:p14="http://schemas.microsoft.com/office/powerpoint/2010/main" val="35395466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77" userDrawn="1">
          <p15:clr>
            <a:srgbClr val="FBAE40"/>
          </p15:clr>
        </p15:guide>
        <p15:guide id="2" pos="937" userDrawn="1">
          <p15:clr>
            <a:srgbClr val="FBAE40"/>
          </p15:clr>
        </p15:guide>
        <p15:guide id="3" orient="horz" pos="436" userDrawn="1">
          <p15:clr>
            <a:srgbClr val="FBAE40"/>
          </p15:clr>
        </p15:guide>
        <p15:guide id="4" orient="horz" pos="3997" userDrawn="1">
          <p15:clr>
            <a:srgbClr val="FBAE40"/>
          </p15:clr>
        </p15:guide>
        <p15:guide id="5" orient="horz" pos="365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with green text bloc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6904A8B-4B5E-7342-B417-4AEA4B81315C}"/>
              </a:ext>
            </a:extLst>
          </p:cNvPr>
          <p:cNvSpPr>
            <a:spLocks noGrp="1"/>
          </p:cNvSpPr>
          <p:nvPr>
            <p:ph type="pic" sz="quarter" idx="13" hasCustomPrompt="1"/>
          </p:nvPr>
        </p:nvSpPr>
        <p:spPr>
          <a:xfrm>
            <a:off x="0" y="0"/>
            <a:ext cx="12192000" cy="6858000"/>
          </a:xfrm>
        </p:spPr>
        <p:txBody>
          <a:bodyPr vert="vert270" anchor="ctr" anchorCtr="1">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i="1">
                <a:solidFill>
                  <a:schemeClr val="accent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Insert Photo or Drag &amp; Drop your Photo</a:t>
            </a:r>
          </a:p>
        </p:txBody>
      </p:sp>
      <p:sp>
        <p:nvSpPr>
          <p:cNvPr id="7" name="Text Placeholder 7">
            <a:extLst>
              <a:ext uri="{FF2B5EF4-FFF2-40B4-BE49-F238E27FC236}">
                <a16:creationId xmlns:a16="http://schemas.microsoft.com/office/drawing/2014/main" id="{5F941B71-A8B2-1145-B988-307C985DCA38}"/>
              </a:ext>
            </a:extLst>
          </p:cNvPr>
          <p:cNvSpPr>
            <a:spLocks noGrp="1"/>
          </p:cNvSpPr>
          <p:nvPr>
            <p:ph type="body" sz="quarter" idx="14"/>
          </p:nvPr>
        </p:nvSpPr>
        <p:spPr>
          <a:xfrm>
            <a:off x="838200" y="1520164"/>
            <a:ext cx="3960000" cy="3960000"/>
          </a:xfrm>
          <a:solidFill>
            <a:schemeClr val="tx2"/>
          </a:solidFill>
        </p:spPr>
        <p:txBody>
          <a:bodyPr lIns="180000" tIns="180000" rIns="180000" bIns="180000" anchor="ctr">
            <a:normAutofit/>
          </a:bodyPr>
          <a:lstStyle>
            <a:lvl1pPr marL="0" indent="0">
              <a:lnSpc>
                <a:spcPts val="3500"/>
              </a:lnSpc>
              <a:buNone/>
              <a:defRPr sz="320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1522771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Image with green text bloc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6904A8B-4B5E-7342-B417-4AEA4B81315C}"/>
              </a:ext>
            </a:extLst>
          </p:cNvPr>
          <p:cNvSpPr>
            <a:spLocks noGrp="1"/>
          </p:cNvSpPr>
          <p:nvPr>
            <p:ph type="pic" sz="quarter" idx="13" hasCustomPrompt="1"/>
          </p:nvPr>
        </p:nvSpPr>
        <p:spPr>
          <a:xfrm>
            <a:off x="0" y="0"/>
            <a:ext cx="12192000" cy="6858000"/>
          </a:xfrm>
        </p:spPr>
        <p:txBody>
          <a:bodyPr vert="vert270" anchor="ctr" anchorCtr="1">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i="1">
                <a:solidFill>
                  <a:schemeClr val="accent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Insert Photo or Drag &amp; Drop your Photo</a:t>
            </a:r>
          </a:p>
        </p:txBody>
      </p:sp>
      <p:sp>
        <p:nvSpPr>
          <p:cNvPr id="7" name="Text Placeholder 7">
            <a:extLst>
              <a:ext uri="{FF2B5EF4-FFF2-40B4-BE49-F238E27FC236}">
                <a16:creationId xmlns:a16="http://schemas.microsoft.com/office/drawing/2014/main" id="{5F941B71-A8B2-1145-B988-307C985DCA38}"/>
              </a:ext>
            </a:extLst>
          </p:cNvPr>
          <p:cNvSpPr>
            <a:spLocks noGrp="1"/>
          </p:cNvSpPr>
          <p:nvPr>
            <p:ph type="body" sz="quarter" idx="14"/>
          </p:nvPr>
        </p:nvSpPr>
        <p:spPr>
          <a:xfrm>
            <a:off x="838200" y="1520164"/>
            <a:ext cx="3960000" cy="3960000"/>
          </a:xfrm>
          <a:solidFill>
            <a:schemeClr val="accent2">
              <a:alpha val="77669"/>
            </a:schemeClr>
          </a:solidFill>
        </p:spPr>
        <p:txBody>
          <a:bodyPr lIns="180000" tIns="180000" rIns="180000" bIns="180000" anchor="ctr">
            <a:normAutofit/>
          </a:bodyPr>
          <a:lstStyle>
            <a:lvl1pPr marL="0" indent="0">
              <a:lnSpc>
                <a:spcPts val="3500"/>
              </a:lnSpc>
              <a:buNone/>
              <a:defRPr sz="320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3480449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with mess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6904A8B-4B5E-7342-B417-4AEA4B81315C}"/>
              </a:ext>
            </a:extLst>
          </p:cNvPr>
          <p:cNvSpPr>
            <a:spLocks noGrp="1"/>
          </p:cNvSpPr>
          <p:nvPr>
            <p:ph type="pic" sz="quarter" idx="13" hasCustomPrompt="1"/>
          </p:nvPr>
        </p:nvSpPr>
        <p:spPr>
          <a:xfrm>
            <a:off x="0" y="0"/>
            <a:ext cx="12192000" cy="6858000"/>
          </a:xfrm>
        </p:spPr>
        <p:txBody>
          <a:bodyPr vert="horz" anchor="ctr" anchorCtr="1">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i="1">
                <a:solidFill>
                  <a:schemeClr val="accent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Insert Photo or Drag &amp; Drop your Photo</a:t>
            </a:r>
          </a:p>
        </p:txBody>
      </p:sp>
      <p:sp>
        <p:nvSpPr>
          <p:cNvPr id="8" name="Text Placeholder 7">
            <a:extLst>
              <a:ext uri="{FF2B5EF4-FFF2-40B4-BE49-F238E27FC236}">
                <a16:creationId xmlns:a16="http://schemas.microsoft.com/office/drawing/2014/main" id="{CBA68E33-5CDC-854B-9ABF-D70D6910AB38}"/>
              </a:ext>
            </a:extLst>
          </p:cNvPr>
          <p:cNvSpPr>
            <a:spLocks noGrp="1"/>
          </p:cNvSpPr>
          <p:nvPr>
            <p:ph type="body" sz="quarter" idx="14"/>
          </p:nvPr>
        </p:nvSpPr>
        <p:spPr>
          <a:xfrm>
            <a:off x="838200" y="5307698"/>
            <a:ext cx="10515600" cy="448841"/>
          </a:xfrm>
          <a:solidFill>
            <a:schemeClr val="tx2"/>
          </a:solidFill>
        </p:spPr>
        <p:txBody>
          <a:bodyPr wrap="square" lIns="72000" tIns="0" rIns="72000" bIns="0" anchor="ctr">
            <a:spAutoFit/>
          </a:bodyPr>
          <a:lstStyle>
            <a:lvl1pPr marL="0" indent="0">
              <a:lnSpc>
                <a:spcPts val="3500"/>
              </a:lnSpc>
              <a:buNone/>
              <a:defRPr sz="320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396597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12AF6-13E4-314B-BF28-D620FBEA2959}"/>
              </a:ext>
            </a:extLst>
          </p:cNvPr>
          <p:cNvSpPr>
            <a:spLocks noGrp="1"/>
          </p:cNvSpPr>
          <p:nvPr>
            <p:ph type="title"/>
          </p:nvPr>
        </p:nvSpPr>
        <p:spPr>
          <a:xfrm>
            <a:off x="838200" y="365125"/>
            <a:ext cx="10515600" cy="1325563"/>
          </a:xfrm>
          <a:prstGeom prst="rect">
            <a:avLst/>
          </a:prstGeom>
        </p:spPr>
        <p:txBody>
          <a:bodyPr/>
          <a:lstStyle>
            <a:lvl1pPr>
              <a:defRPr>
                <a:solidFill>
                  <a:schemeClr val="tx2"/>
                </a:solidFill>
              </a:defRPr>
            </a:lvl1pPr>
          </a:lstStyle>
          <a:p>
            <a:r>
              <a:rPr lang="en-GB"/>
              <a:t>Click to edit Master title style</a:t>
            </a:r>
            <a:endParaRPr lang="es-ES"/>
          </a:p>
        </p:txBody>
      </p:sp>
    </p:spTree>
    <p:extLst>
      <p:ext uri="{BB962C8B-B14F-4D97-AF65-F5344CB8AC3E}">
        <p14:creationId xmlns:p14="http://schemas.microsoft.com/office/powerpoint/2010/main" val="22225766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ing and bullets">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01372"/>
            <a:ext cx="10515600" cy="4485141"/>
          </a:xfrm>
        </p:spPr>
        <p:txBody>
          <a:bodyPr/>
          <a:lstStyle>
            <a:lvl1pPr marL="342900" indent="-342900">
              <a:buClr>
                <a:schemeClr val="accent1"/>
              </a:buClr>
              <a:buFont typeface="Arial"/>
              <a:buChar char="•"/>
              <a:defRPr>
                <a:solidFill>
                  <a:schemeClr val="tx1">
                    <a:lumMod val="90000"/>
                    <a:lumOff val="10000"/>
                  </a:schemeClr>
                </a:solidFill>
              </a:defRPr>
            </a:lvl1pPr>
            <a:lvl2pPr>
              <a:buClr>
                <a:schemeClr val="accent1"/>
              </a:buClr>
              <a:defRPr>
                <a:solidFill>
                  <a:schemeClr val="tx1">
                    <a:lumMod val="90000"/>
                    <a:lumOff val="10000"/>
                  </a:schemeClr>
                </a:solidFill>
              </a:defRPr>
            </a:lvl2pPr>
            <a:lvl3pPr>
              <a:buClr>
                <a:schemeClr val="accent1"/>
              </a:buClr>
              <a:defRPr>
                <a:solidFill>
                  <a:schemeClr val="tx1">
                    <a:lumMod val="90000"/>
                    <a:lumOff val="10000"/>
                  </a:schemeClr>
                </a:solidFill>
              </a:defRPr>
            </a:lvl3pPr>
            <a:lvl4pPr>
              <a:buClr>
                <a:schemeClr val="accent1"/>
              </a:buClr>
              <a:defRPr>
                <a:solidFill>
                  <a:schemeClr val="tx1">
                    <a:lumMod val="90000"/>
                    <a:lumOff val="10000"/>
                  </a:schemeClr>
                </a:solidFill>
              </a:defRPr>
            </a:lvl4pPr>
            <a:lvl5pPr>
              <a:buClr>
                <a:schemeClr val="accent1"/>
              </a:buClr>
              <a:defRPr>
                <a:solidFill>
                  <a:schemeClr val="tx1">
                    <a:lumMod val="90000"/>
                    <a:lumOff val="1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1">
            <a:extLst>
              <a:ext uri="{FF2B5EF4-FFF2-40B4-BE49-F238E27FC236}">
                <a16:creationId xmlns:a16="http://schemas.microsoft.com/office/drawing/2014/main" id="{454C4967-1CA6-E94C-BED6-82E3795C525D}"/>
              </a:ext>
            </a:extLst>
          </p:cNvPr>
          <p:cNvSpPr>
            <a:spLocks noGrp="1"/>
          </p:cNvSpPr>
          <p:nvPr>
            <p:ph type="title"/>
          </p:nvPr>
        </p:nvSpPr>
        <p:spPr>
          <a:xfrm>
            <a:off x="838200" y="365127"/>
            <a:ext cx="10515600" cy="1325563"/>
          </a:xfrm>
        </p:spPr>
        <p:txBody>
          <a:bodyPr/>
          <a:lstStyle/>
          <a:p>
            <a:r>
              <a:rPr lang="en-GB"/>
              <a:t>Click to edit Master title style</a:t>
            </a:r>
            <a:endParaRPr lang="en-US"/>
          </a:p>
        </p:txBody>
      </p:sp>
    </p:spTree>
    <p:extLst>
      <p:ext uri="{BB962C8B-B14F-4D97-AF65-F5344CB8AC3E}">
        <p14:creationId xmlns:p14="http://schemas.microsoft.com/office/powerpoint/2010/main" val="239060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ing, sub-heading and bullets">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547257"/>
            <a:ext cx="10515600" cy="3839255"/>
          </a:xfrm>
        </p:spPr>
        <p:txBody>
          <a:bodyPr/>
          <a:lstStyle>
            <a:lvl1pPr marL="342900" indent="-342900">
              <a:buClr>
                <a:schemeClr val="accent1"/>
              </a:buClr>
              <a:buFont typeface="Arial"/>
              <a:buChar char="•"/>
              <a:defRPr>
                <a:solidFill>
                  <a:schemeClr val="tx1">
                    <a:lumMod val="90000"/>
                    <a:lumOff val="10000"/>
                  </a:schemeClr>
                </a:solidFill>
              </a:defRPr>
            </a:lvl1pPr>
            <a:lvl2pPr>
              <a:buClr>
                <a:schemeClr val="accent1"/>
              </a:buClr>
              <a:defRPr>
                <a:solidFill>
                  <a:schemeClr val="tx1">
                    <a:lumMod val="90000"/>
                    <a:lumOff val="10000"/>
                  </a:schemeClr>
                </a:solidFill>
              </a:defRPr>
            </a:lvl2pPr>
            <a:lvl3pPr>
              <a:buClr>
                <a:schemeClr val="accent1"/>
              </a:buClr>
              <a:defRPr>
                <a:solidFill>
                  <a:schemeClr val="tx1">
                    <a:lumMod val="90000"/>
                    <a:lumOff val="10000"/>
                  </a:schemeClr>
                </a:solidFill>
              </a:defRPr>
            </a:lvl3pPr>
            <a:lvl4pPr>
              <a:buClr>
                <a:schemeClr val="accent1"/>
              </a:buClr>
              <a:defRPr>
                <a:solidFill>
                  <a:schemeClr val="tx1">
                    <a:lumMod val="90000"/>
                    <a:lumOff val="10000"/>
                  </a:schemeClr>
                </a:solidFill>
              </a:defRPr>
            </a:lvl4pPr>
            <a:lvl5pPr>
              <a:buClr>
                <a:schemeClr val="accent1"/>
              </a:buClr>
              <a:defRPr>
                <a:solidFill>
                  <a:schemeClr val="tx1">
                    <a:lumMod val="90000"/>
                    <a:lumOff val="1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1">
            <a:extLst>
              <a:ext uri="{FF2B5EF4-FFF2-40B4-BE49-F238E27FC236}">
                <a16:creationId xmlns:a16="http://schemas.microsoft.com/office/drawing/2014/main" id="{454C4967-1CA6-E94C-BED6-82E3795C525D}"/>
              </a:ext>
            </a:extLst>
          </p:cNvPr>
          <p:cNvSpPr>
            <a:spLocks noGrp="1"/>
          </p:cNvSpPr>
          <p:nvPr>
            <p:ph type="title"/>
          </p:nvPr>
        </p:nvSpPr>
        <p:spPr>
          <a:xfrm>
            <a:off x="838200" y="365127"/>
            <a:ext cx="10515600" cy="1325563"/>
          </a:xfrm>
        </p:spPr>
        <p:txBody>
          <a:bodyPr/>
          <a:lstStyle/>
          <a:p>
            <a:r>
              <a:rPr lang="en-GB"/>
              <a:t>Click to edit Master title style</a:t>
            </a:r>
            <a:endParaRPr lang="en-US"/>
          </a:p>
        </p:txBody>
      </p:sp>
      <p:sp>
        <p:nvSpPr>
          <p:cNvPr id="5" name="Text Placeholder 4">
            <a:extLst>
              <a:ext uri="{FF2B5EF4-FFF2-40B4-BE49-F238E27FC236}">
                <a16:creationId xmlns:a16="http://schemas.microsoft.com/office/drawing/2014/main" id="{42ED2FE9-06D9-434F-A725-19F17CA67B1D}"/>
              </a:ext>
            </a:extLst>
          </p:cNvPr>
          <p:cNvSpPr>
            <a:spLocks noGrp="1"/>
          </p:cNvSpPr>
          <p:nvPr>
            <p:ph type="body" sz="quarter" idx="3"/>
          </p:nvPr>
        </p:nvSpPr>
        <p:spPr>
          <a:xfrm>
            <a:off x="838200" y="1653811"/>
            <a:ext cx="10515600" cy="806361"/>
          </a:xfrm>
        </p:spPr>
        <p:txBody>
          <a:bodyPr anchor="ctr" anchorCtr="0">
            <a:normAutofit/>
          </a:bodyPr>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Tree>
    <p:extLst>
      <p:ext uri="{BB962C8B-B14F-4D97-AF65-F5344CB8AC3E}">
        <p14:creationId xmlns:p14="http://schemas.microsoft.com/office/powerpoint/2010/main" val="678831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ing and checklis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01372"/>
            <a:ext cx="10515600" cy="4485141"/>
          </a:xfrm>
        </p:spPr>
        <p:txBody>
          <a:bodyPr/>
          <a:lstStyle>
            <a:lvl1pPr marL="342900" indent="-342900">
              <a:buClr>
                <a:schemeClr val="accent1"/>
              </a:buClr>
              <a:buFont typeface="Wingdings" pitchFamily="2" charset="2"/>
              <a:buChar char="ü"/>
              <a:defRPr>
                <a:solidFill>
                  <a:schemeClr val="tx1">
                    <a:lumMod val="90000"/>
                    <a:lumOff val="10000"/>
                  </a:schemeClr>
                </a:solidFill>
              </a:defRPr>
            </a:lvl1pPr>
            <a:lvl2pPr marL="685800" indent="-228600">
              <a:buClr>
                <a:schemeClr val="accent1"/>
              </a:buClr>
              <a:buFont typeface="Wingdings" pitchFamily="2" charset="2"/>
              <a:buChar char="ü"/>
              <a:defRPr>
                <a:solidFill>
                  <a:schemeClr val="tx1">
                    <a:lumMod val="90000"/>
                    <a:lumOff val="10000"/>
                  </a:schemeClr>
                </a:solidFill>
              </a:defRPr>
            </a:lvl2pPr>
            <a:lvl3pPr marL="1143000" indent="-228600">
              <a:buClr>
                <a:schemeClr val="accent1"/>
              </a:buClr>
              <a:buFont typeface="Wingdings" pitchFamily="2" charset="2"/>
              <a:buChar char="ü"/>
              <a:defRPr>
                <a:solidFill>
                  <a:schemeClr val="tx1">
                    <a:lumMod val="90000"/>
                    <a:lumOff val="10000"/>
                  </a:schemeClr>
                </a:solidFill>
              </a:defRPr>
            </a:lvl3pPr>
            <a:lvl4pPr marL="1600200" indent="-228600">
              <a:buClr>
                <a:schemeClr val="accent1"/>
              </a:buClr>
              <a:buFont typeface="Wingdings" pitchFamily="2" charset="2"/>
              <a:buChar char="ü"/>
              <a:defRPr>
                <a:solidFill>
                  <a:schemeClr val="tx1">
                    <a:lumMod val="90000"/>
                    <a:lumOff val="10000"/>
                  </a:schemeClr>
                </a:solidFill>
              </a:defRPr>
            </a:lvl4pPr>
            <a:lvl5pPr marL="2057400" indent="-228600">
              <a:buClr>
                <a:schemeClr val="accent1"/>
              </a:buClr>
              <a:buFont typeface="Wingdings" pitchFamily="2" charset="2"/>
              <a:buChar char="ü"/>
              <a:defRPr>
                <a:solidFill>
                  <a:schemeClr val="tx1">
                    <a:lumMod val="90000"/>
                    <a:lumOff val="1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1">
            <a:extLst>
              <a:ext uri="{FF2B5EF4-FFF2-40B4-BE49-F238E27FC236}">
                <a16:creationId xmlns:a16="http://schemas.microsoft.com/office/drawing/2014/main" id="{454C4967-1CA6-E94C-BED6-82E3795C525D}"/>
              </a:ext>
            </a:extLst>
          </p:cNvPr>
          <p:cNvSpPr>
            <a:spLocks noGrp="1"/>
          </p:cNvSpPr>
          <p:nvPr>
            <p:ph type="title"/>
          </p:nvPr>
        </p:nvSpPr>
        <p:spPr>
          <a:xfrm>
            <a:off x="838200" y="365127"/>
            <a:ext cx="10515600" cy="1325563"/>
          </a:xfrm>
        </p:spPr>
        <p:txBody>
          <a:bodyPr/>
          <a:lstStyle/>
          <a:p>
            <a:r>
              <a:rPr lang="en-GB"/>
              <a:t>Click to edit Master title style</a:t>
            </a:r>
            <a:endParaRPr lang="en-US"/>
          </a:p>
        </p:txBody>
      </p:sp>
    </p:spTree>
    <p:extLst>
      <p:ext uri="{BB962C8B-B14F-4D97-AF65-F5344CB8AC3E}">
        <p14:creationId xmlns:p14="http://schemas.microsoft.com/office/powerpoint/2010/main" val="2228047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ing, sub-heading and checklis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547257"/>
            <a:ext cx="10515600" cy="3839255"/>
          </a:xfrm>
        </p:spPr>
        <p:txBody>
          <a:bodyPr/>
          <a:lstStyle>
            <a:lvl1pPr marL="342900" indent="-342900">
              <a:buClr>
                <a:schemeClr val="accent1"/>
              </a:buClr>
              <a:buFont typeface="Wingdings" pitchFamily="2" charset="2"/>
              <a:buChar char="ü"/>
              <a:defRPr>
                <a:solidFill>
                  <a:schemeClr val="tx1">
                    <a:lumMod val="90000"/>
                    <a:lumOff val="10000"/>
                  </a:schemeClr>
                </a:solidFill>
              </a:defRPr>
            </a:lvl1pPr>
            <a:lvl2pPr marL="685800" indent="-228600">
              <a:buClr>
                <a:schemeClr val="accent1"/>
              </a:buClr>
              <a:buFont typeface="Wingdings" pitchFamily="2" charset="2"/>
              <a:buChar char="ü"/>
              <a:defRPr>
                <a:solidFill>
                  <a:schemeClr val="tx1">
                    <a:lumMod val="90000"/>
                    <a:lumOff val="10000"/>
                  </a:schemeClr>
                </a:solidFill>
              </a:defRPr>
            </a:lvl2pPr>
            <a:lvl3pPr marL="1143000" indent="-228600">
              <a:buClr>
                <a:schemeClr val="accent1"/>
              </a:buClr>
              <a:buFont typeface="Wingdings" pitchFamily="2" charset="2"/>
              <a:buChar char="ü"/>
              <a:defRPr>
                <a:solidFill>
                  <a:schemeClr val="tx1">
                    <a:lumMod val="90000"/>
                    <a:lumOff val="10000"/>
                  </a:schemeClr>
                </a:solidFill>
              </a:defRPr>
            </a:lvl3pPr>
            <a:lvl4pPr marL="1600200" indent="-228600">
              <a:buClr>
                <a:schemeClr val="accent1"/>
              </a:buClr>
              <a:buFont typeface="Wingdings" pitchFamily="2" charset="2"/>
              <a:buChar char="ü"/>
              <a:defRPr>
                <a:solidFill>
                  <a:schemeClr val="tx1">
                    <a:lumMod val="90000"/>
                    <a:lumOff val="10000"/>
                  </a:schemeClr>
                </a:solidFill>
              </a:defRPr>
            </a:lvl4pPr>
            <a:lvl5pPr marL="2057400" indent="-228600">
              <a:buClr>
                <a:schemeClr val="accent1"/>
              </a:buClr>
              <a:buFont typeface="Wingdings" pitchFamily="2" charset="2"/>
              <a:buChar char="ü"/>
              <a:defRPr>
                <a:solidFill>
                  <a:schemeClr val="tx1">
                    <a:lumMod val="90000"/>
                    <a:lumOff val="1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1">
            <a:extLst>
              <a:ext uri="{FF2B5EF4-FFF2-40B4-BE49-F238E27FC236}">
                <a16:creationId xmlns:a16="http://schemas.microsoft.com/office/drawing/2014/main" id="{454C4967-1CA6-E94C-BED6-82E3795C525D}"/>
              </a:ext>
            </a:extLst>
          </p:cNvPr>
          <p:cNvSpPr>
            <a:spLocks noGrp="1"/>
          </p:cNvSpPr>
          <p:nvPr>
            <p:ph type="title"/>
          </p:nvPr>
        </p:nvSpPr>
        <p:spPr>
          <a:xfrm>
            <a:off x="838200" y="365127"/>
            <a:ext cx="10515600" cy="1325563"/>
          </a:xfrm>
        </p:spPr>
        <p:txBody>
          <a:bodyPr/>
          <a:lstStyle/>
          <a:p>
            <a:r>
              <a:rPr lang="en-GB"/>
              <a:t>Click to edit Master title style</a:t>
            </a:r>
            <a:endParaRPr lang="en-US"/>
          </a:p>
        </p:txBody>
      </p:sp>
      <p:sp>
        <p:nvSpPr>
          <p:cNvPr id="5" name="Text Placeholder 4">
            <a:extLst>
              <a:ext uri="{FF2B5EF4-FFF2-40B4-BE49-F238E27FC236}">
                <a16:creationId xmlns:a16="http://schemas.microsoft.com/office/drawing/2014/main" id="{42ED2FE9-06D9-434F-A725-19F17CA67B1D}"/>
              </a:ext>
            </a:extLst>
          </p:cNvPr>
          <p:cNvSpPr>
            <a:spLocks noGrp="1"/>
          </p:cNvSpPr>
          <p:nvPr>
            <p:ph type="body" sz="quarter" idx="3"/>
          </p:nvPr>
        </p:nvSpPr>
        <p:spPr>
          <a:xfrm>
            <a:off x="838200" y="1653811"/>
            <a:ext cx="10515600" cy="806361"/>
          </a:xfrm>
        </p:spPr>
        <p:txBody>
          <a:bodyPr anchor="ctr" anchorCtr="0">
            <a:normAutofit/>
          </a:bodyPr>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Tree>
    <p:extLst>
      <p:ext uri="{BB962C8B-B14F-4D97-AF65-F5344CB8AC3E}">
        <p14:creationId xmlns:p14="http://schemas.microsoft.com/office/powerpoint/2010/main" val="3363706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DBA36-512E-054C-9A5A-588CA0BA7F57}"/>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s-ES"/>
          </a:p>
        </p:txBody>
      </p:sp>
      <p:sp>
        <p:nvSpPr>
          <p:cNvPr id="3" name="Content Placeholder 2">
            <a:extLst>
              <a:ext uri="{FF2B5EF4-FFF2-40B4-BE49-F238E27FC236}">
                <a16:creationId xmlns:a16="http://schemas.microsoft.com/office/drawing/2014/main" id="{A206CA99-EFA2-8D4E-AC8C-BB1384159EC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
          </a:p>
        </p:txBody>
      </p:sp>
      <p:sp>
        <p:nvSpPr>
          <p:cNvPr id="4" name="Content Placeholder 3">
            <a:extLst>
              <a:ext uri="{FF2B5EF4-FFF2-40B4-BE49-F238E27FC236}">
                <a16:creationId xmlns:a16="http://schemas.microsoft.com/office/drawing/2014/main" id="{70CA8C54-0EE0-6243-B71C-250D7D1AD40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
          </a:p>
        </p:txBody>
      </p:sp>
    </p:spTree>
    <p:extLst>
      <p:ext uri="{BB962C8B-B14F-4D97-AF65-F5344CB8AC3E}">
        <p14:creationId xmlns:p14="http://schemas.microsoft.com/office/powerpoint/2010/main" val="3086395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C1A37-169D-C143-B9E8-89E888BEBDAF}"/>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s-ES"/>
          </a:p>
        </p:txBody>
      </p:sp>
      <p:sp>
        <p:nvSpPr>
          <p:cNvPr id="3" name="Text Placeholder 2">
            <a:extLst>
              <a:ext uri="{FF2B5EF4-FFF2-40B4-BE49-F238E27FC236}">
                <a16:creationId xmlns:a16="http://schemas.microsoft.com/office/drawing/2014/main" id="{38AD26ED-49EE-A941-B7D6-C0B68ACB39FB}"/>
              </a:ext>
            </a:extLst>
          </p:cNvPr>
          <p:cNvSpPr>
            <a:spLocks noGrp="1"/>
          </p:cNvSpPr>
          <p:nvPr>
            <p:ph type="body" idx="1"/>
          </p:nvPr>
        </p:nvSpPr>
        <p:spPr>
          <a:xfrm>
            <a:off x="839788" y="1681163"/>
            <a:ext cx="5157787"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B18490C-AEA4-0344-A940-43A46DEF899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
          </a:p>
        </p:txBody>
      </p:sp>
      <p:sp>
        <p:nvSpPr>
          <p:cNvPr id="5" name="Text Placeholder 4">
            <a:extLst>
              <a:ext uri="{FF2B5EF4-FFF2-40B4-BE49-F238E27FC236}">
                <a16:creationId xmlns:a16="http://schemas.microsoft.com/office/drawing/2014/main" id="{987A7554-DDA7-7942-AC08-56A642E4A6B0}"/>
              </a:ext>
            </a:extLst>
          </p:cNvPr>
          <p:cNvSpPr>
            <a:spLocks noGrp="1"/>
          </p:cNvSpPr>
          <p:nvPr>
            <p:ph type="body" sz="quarter" idx="3"/>
          </p:nvPr>
        </p:nvSpPr>
        <p:spPr>
          <a:xfrm>
            <a:off x="6172200" y="1681163"/>
            <a:ext cx="518318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2C65C2A-1BF8-DD44-A525-95484BC01DB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
          </a:p>
        </p:txBody>
      </p:sp>
    </p:spTree>
    <p:extLst>
      <p:ext uri="{BB962C8B-B14F-4D97-AF65-F5344CB8AC3E}">
        <p14:creationId xmlns:p14="http://schemas.microsoft.com/office/powerpoint/2010/main" val="606088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Intro">
    <p:bg>
      <p:bgRef idx="1002">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6AD58-1844-3E45-8941-E6D7FFF2D82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s-ES"/>
          </a:p>
        </p:txBody>
      </p:sp>
      <p:sp>
        <p:nvSpPr>
          <p:cNvPr id="3" name="Text Placeholder 2">
            <a:extLst>
              <a:ext uri="{FF2B5EF4-FFF2-40B4-BE49-F238E27FC236}">
                <a16:creationId xmlns:a16="http://schemas.microsoft.com/office/drawing/2014/main" id="{96ED8299-0985-9E45-AA01-17668A96A690}"/>
              </a:ext>
            </a:extLst>
          </p:cNvPr>
          <p:cNvSpPr>
            <a:spLocks noGrp="1"/>
          </p:cNvSpPr>
          <p:nvPr>
            <p:ph type="body" idx="1"/>
          </p:nvPr>
        </p:nvSpPr>
        <p:spPr>
          <a:xfrm>
            <a:off x="831850" y="4589463"/>
            <a:ext cx="10515600" cy="1500187"/>
          </a:xfrm>
        </p:spPr>
        <p:txBody>
          <a:bodyPr/>
          <a:lstStyle>
            <a:lvl1pPr marL="0" indent="0">
              <a:buNone/>
              <a:defRPr sz="2400">
                <a:solidFill>
                  <a:schemeClr val="tx1">
                    <a:lumMod val="90000"/>
                    <a:lumOff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695723522"/>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78417-4923-CB4F-B503-10020A47279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s-ES"/>
          </a:p>
        </p:txBody>
      </p:sp>
      <p:sp>
        <p:nvSpPr>
          <p:cNvPr id="3" name="Content Placeholder 2">
            <a:extLst>
              <a:ext uri="{FF2B5EF4-FFF2-40B4-BE49-F238E27FC236}">
                <a16:creationId xmlns:a16="http://schemas.microsoft.com/office/drawing/2014/main" id="{5119798E-9D22-0C48-8E7B-59D63224D2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
          </a:p>
        </p:txBody>
      </p:sp>
      <p:sp>
        <p:nvSpPr>
          <p:cNvPr id="4" name="Text Placeholder 3">
            <a:extLst>
              <a:ext uri="{FF2B5EF4-FFF2-40B4-BE49-F238E27FC236}">
                <a16:creationId xmlns:a16="http://schemas.microsoft.com/office/drawing/2014/main" id="{EB6BEF58-FA2E-8544-A3C6-93BE26756098}"/>
              </a:ext>
            </a:extLst>
          </p:cNvPr>
          <p:cNvSpPr>
            <a:spLocks noGrp="1"/>
          </p:cNvSpPr>
          <p:nvPr>
            <p:ph type="body" sz="half" idx="2"/>
          </p:nvPr>
        </p:nvSpPr>
        <p:spPr>
          <a:xfrm>
            <a:off x="839788" y="2254102"/>
            <a:ext cx="3932237" cy="3614885"/>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142620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rtArt graphic">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C510B-27AF-694F-90E4-1458790210E3}"/>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s-ES"/>
          </a:p>
        </p:txBody>
      </p:sp>
      <p:sp>
        <p:nvSpPr>
          <p:cNvPr id="8" name="SmartArt Placeholder 7">
            <a:extLst>
              <a:ext uri="{FF2B5EF4-FFF2-40B4-BE49-F238E27FC236}">
                <a16:creationId xmlns:a16="http://schemas.microsoft.com/office/drawing/2014/main" id="{06E6A7E1-683F-1E40-BC19-929E62E5EA63}"/>
              </a:ext>
            </a:extLst>
          </p:cNvPr>
          <p:cNvSpPr>
            <a:spLocks noGrp="1"/>
          </p:cNvSpPr>
          <p:nvPr>
            <p:ph type="dgm" sz="quarter" idx="13"/>
          </p:nvPr>
        </p:nvSpPr>
        <p:spPr>
          <a:xfrm>
            <a:off x="838200" y="1825624"/>
            <a:ext cx="10515599" cy="4359275"/>
          </a:xfrm>
        </p:spPr>
        <p:txBody>
          <a:bodyPr/>
          <a:lstStyle>
            <a:lvl1pPr marL="0" marR="0" indent="0" algn="l" defTabSz="914400" rtl="0" eaLnBrk="1" fontAlgn="auto" latinLnBrk="0" hangingPunct="1">
              <a:lnSpc>
                <a:spcPct val="90000"/>
              </a:lnSpc>
              <a:spcBef>
                <a:spcPts val="1000"/>
              </a:spcBef>
              <a:spcAft>
                <a:spcPts val="0"/>
              </a:spcAft>
              <a:buClr>
                <a:schemeClr val="accent1"/>
              </a:buClr>
              <a:buSzPct val="110000"/>
              <a:buFontTx/>
              <a:buNone/>
              <a:tabLst/>
              <a:defRPr/>
            </a:lvl1pPr>
          </a:lstStyle>
          <a:p>
            <a:pPr marL="228600" marR="0" lvl="0" indent="-228600" algn="l" defTabSz="914400" rtl="0" eaLnBrk="1" fontAlgn="auto" latinLnBrk="0" hangingPunct="1">
              <a:lnSpc>
                <a:spcPct val="90000"/>
              </a:lnSpc>
              <a:spcBef>
                <a:spcPts val="1000"/>
              </a:spcBef>
              <a:spcAft>
                <a:spcPts val="0"/>
              </a:spcAft>
              <a:buClr>
                <a:schemeClr val="accent1"/>
              </a:buClr>
              <a:buSzPct val="110000"/>
              <a:buFont typeface="Arial" panose="020B0604020202020204" pitchFamily="34" charset="0"/>
              <a:buChar char="•"/>
              <a:tabLst/>
              <a:defRPr/>
            </a:pPr>
            <a:r>
              <a:rPr lang="en-GB"/>
              <a:t>Click icon to add SmartArt graphic</a:t>
            </a:r>
            <a:endParaRPr lang="es-ES"/>
          </a:p>
        </p:txBody>
      </p:sp>
    </p:spTree>
    <p:extLst>
      <p:ext uri="{BB962C8B-B14F-4D97-AF65-F5344CB8AC3E}">
        <p14:creationId xmlns:p14="http://schemas.microsoft.com/office/powerpoint/2010/main" val="975169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een Heading and bullets">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01372"/>
            <a:ext cx="10515600" cy="4485141"/>
          </a:xfrm>
        </p:spPr>
        <p:txBody>
          <a:bodyPr/>
          <a:lstStyle>
            <a:lvl1pPr marL="342900" indent="-342900">
              <a:buClr>
                <a:schemeClr val="accent3"/>
              </a:buClr>
              <a:buFont typeface="Arial"/>
              <a:buChar char="•"/>
              <a:defRPr>
                <a:solidFill>
                  <a:schemeClr val="bg1"/>
                </a:solidFill>
              </a:defRPr>
            </a:lvl1pPr>
            <a:lvl2pPr>
              <a:buClr>
                <a:schemeClr val="accent3"/>
              </a:buClr>
              <a:defRPr>
                <a:solidFill>
                  <a:schemeClr val="bg1"/>
                </a:solidFill>
              </a:defRPr>
            </a:lvl2pPr>
            <a:lvl3pPr>
              <a:buClr>
                <a:schemeClr val="accent3"/>
              </a:buClr>
              <a:defRPr>
                <a:solidFill>
                  <a:schemeClr val="bg1"/>
                </a:solidFill>
              </a:defRPr>
            </a:lvl3pPr>
            <a:lvl4pPr>
              <a:buClr>
                <a:schemeClr val="accent3"/>
              </a:buClr>
              <a:defRPr>
                <a:solidFill>
                  <a:schemeClr val="bg1"/>
                </a:solidFill>
              </a:defRPr>
            </a:lvl4pPr>
            <a:lvl5pPr>
              <a:buClr>
                <a:schemeClr val="accent3"/>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1">
            <a:extLst>
              <a:ext uri="{FF2B5EF4-FFF2-40B4-BE49-F238E27FC236}">
                <a16:creationId xmlns:a16="http://schemas.microsoft.com/office/drawing/2014/main" id="{454C4967-1CA6-E94C-BED6-82E3795C525D}"/>
              </a:ext>
            </a:extLst>
          </p:cNvPr>
          <p:cNvSpPr>
            <a:spLocks noGrp="1"/>
          </p:cNvSpPr>
          <p:nvPr>
            <p:ph type="title"/>
          </p:nvPr>
        </p:nvSpPr>
        <p:spPr>
          <a:xfrm>
            <a:off x="838200" y="365127"/>
            <a:ext cx="10515600" cy="1325563"/>
          </a:xfrm>
        </p:spPr>
        <p:txBody>
          <a:bodyPr/>
          <a:lstStyle>
            <a:lvl1pPr>
              <a:defRPr>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35985568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gonal background">
    <p:bg>
      <p:bgPr>
        <a:solidFill>
          <a:schemeClr val="accent1"/>
        </a:solidFill>
        <a:effectLst/>
      </p:bgPr>
    </p:bg>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A8F217B5-D6A5-8F41-9CF9-C7268CDDAC8C}"/>
              </a:ext>
            </a:extLst>
          </p:cNvPr>
          <p:cNvSpPr/>
          <p:nvPr userDrawn="1"/>
        </p:nvSpPr>
        <p:spPr>
          <a:xfrm flipH="1">
            <a:off x="0" y="0"/>
            <a:ext cx="12192000" cy="6858000"/>
          </a:xfrm>
          <a:prstGeom prst="rtTriangle">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le 1">
            <a:extLst>
              <a:ext uri="{FF2B5EF4-FFF2-40B4-BE49-F238E27FC236}">
                <a16:creationId xmlns:a16="http://schemas.microsoft.com/office/drawing/2014/main" id="{0A1C510B-27AF-694F-90E4-1458790210E3}"/>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defRPr>
            </a:lvl1pPr>
          </a:lstStyle>
          <a:p>
            <a:r>
              <a:rPr lang="en-GB"/>
              <a:t>Click to edit Master title style</a:t>
            </a:r>
            <a:endParaRPr lang="es-ES"/>
          </a:p>
        </p:txBody>
      </p:sp>
    </p:spTree>
    <p:extLst>
      <p:ext uri="{BB962C8B-B14F-4D97-AF65-F5344CB8AC3E}">
        <p14:creationId xmlns:p14="http://schemas.microsoft.com/office/powerpoint/2010/main" val="2692715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heading and imag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0803" y="430213"/>
            <a:ext cx="5534812" cy="1143000"/>
          </a:xfrm>
        </p:spPr>
        <p:txBody>
          <a:bodyPr wrap="square" anchor="b">
            <a:normAutofit/>
          </a:bodyPr>
          <a:lstStyle>
            <a:lvl1pPr>
              <a:defRPr sz="4000" b="0">
                <a:solidFill>
                  <a:schemeClr val="tx2"/>
                </a:solidFill>
              </a:defRPr>
            </a:lvl1pPr>
          </a:lstStyle>
          <a:p>
            <a:r>
              <a:rPr lang="en-CA"/>
              <a:t>Click to edit </a:t>
            </a:r>
            <a:br>
              <a:rPr lang="en-CA"/>
            </a:br>
            <a:r>
              <a:rPr lang="en-CA"/>
              <a:t>Master title style</a:t>
            </a:r>
            <a:endParaRPr lang="en-US"/>
          </a:p>
        </p:txBody>
      </p:sp>
      <p:sp>
        <p:nvSpPr>
          <p:cNvPr id="6" name="Content Placeholder 3"/>
          <p:cNvSpPr>
            <a:spLocks noGrp="1"/>
          </p:cNvSpPr>
          <p:nvPr>
            <p:ph sz="half" idx="2"/>
          </p:nvPr>
        </p:nvSpPr>
        <p:spPr>
          <a:xfrm>
            <a:off x="5960803" y="1756229"/>
            <a:ext cx="5534813" cy="4630284"/>
          </a:xfrm>
        </p:spPr>
        <p:txBody>
          <a:bodyPr>
            <a:normAutofit/>
          </a:bodyPr>
          <a:lstStyle>
            <a:lvl1pPr marL="342900" indent="-342900">
              <a:buClr>
                <a:schemeClr val="accent1"/>
              </a:buClr>
              <a:buFont typeface="Arial"/>
              <a:buChar char="•"/>
              <a:defRPr sz="2400">
                <a:solidFill>
                  <a:srgbClr val="000000"/>
                </a:solidFill>
              </a:defRPr>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GB"/>
              <a:t>Click to edit Master text styles</a:t>
            </a:r>
          </a:p>
        </p:txBody>
      </p:sp>
      <p:sp>
        <p:nvSpPr>
          <p:cNvPr id="4" name="Picture Placeholder 3">
            <a:extLst>
              <a:ext uri="{FF2B5EF4-FFF2-40B4-BE49-F238E27FC236}">
                <a16:creationId xmlns:a16="http://schemas.microsoft.com/office/drawing/2014/main" id="{83A04E5D-3554-0247-9AE0-D6C1364DAF3D}"/>
              </a:ext>
            </a:extLst>
          </p:cNvPr>
          <p:cNvSpPr>
            <a:spLocks noGrp="1"/>
          </p:cNvSpPr>
          <p:nvPr>
            <p:ph type="pic" sz="quarter" idx="10" hasCustomPrompt="1"/>
          </p:nvPr>
        </p:nvSpPr>
        <p:spPr>
          <a:xfrm>
            <a:off x="0" y="0"/>
            <a:ext cx="5302251" cy="6858000"/>
          </a:xfrm>
        </p:spPr>
        <p:txBody>
          <a:bodyPr anchor="ctr" anchorCtr="1"/>
          <a:lstStyle>
            <a:lvl1pPr marL="0" marR="0" indent="0" algn="l" defTabSz="457200" rtl="0" eaLnBrk="1" fontAlgn="auto" latinLnBrk="0" hangingPunct="1">
              <a:lnSpc>
                <a:spcPct val="100000"/>
              </a:lnSpc>
              <a:spcBef>
                <a:spcPct val="20000"/>
              </a:spcBef>
              <a:spcAft>
                <a:spcPts val="0"/>
              </a:spcAft>
              <a:buClrTx/>
              <a:buSzTx/>
              <a:buFont typeface="Arial"/>
              <a:buNone/>
              <a:tabLst/>
              <a:defRPr sz="1400" i="1">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noProof="0"/>
              <a:t>Insert Photo or Drag &amp; Drop your Photo</a:t>
            </a:r>
          </a:p>
          <a:p>
            <a:endParaRPr lang="es-ES"/>
          </a:p>
        </p:txBody>
      </p:sp>
    </p:spTree>
    <p:extLst>
      <p:ext uri="{BB962C8B-B14F-4D97-AF65-F5344CB8AC3E}">
        <p14:creationId xmlns:p14="http://schemas.microsoft.com/office/powerpoint/2010/main" val="3052398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FI SIDA back cover">
    <p:bg>
      <p:bgRef idx="1002">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6AD58-1844-3E45-8941-E6D7FFF2D824}"/>
              </a:ext>
            </a:extLst>
          </p:cNvPr>
          <p:cNvSpPr>
            <a:spLocks noGrp="1"/>
          </p:cNvSpPr>
          <p:nvPr>
            <p:ph type="title" hasCustomPrompt="1"/>
          </p:nvPr>
        </p:nvSpPr>
        <p:spPr>
          <a:xfrm>
            <a:off x="1524000" y="1140766"/>
            <a:ext cx="9144000" cy="2387600"/>
          </a:xfrm>
          <a:prstGeom prst="rect">
            <a:avLst/>
          </a:prstGeom>
        </p:spPr>
        <p:txBody>
          <a:bodyPr anchor="ctr"/>
          <a:lstStyle>
            <a:lvl1pPr algn="ctr">
              <a:defRPr sz="6000"/>
            </a:lvl1pPr>
          </a:lstStyle>
          <a:p>
            <a:r>
              <a:rPr lang="en-CA"/>
              <a:t>Click to edit back-cover message</a:t>
            </a:r>
            <a:endParaRPr lang="es-ES"/>
          </a:p>
        </p:txBody>
      </p:sp>
      <p:sp>
        <p:nvSpPr>
          <p:cNvPr id="3" name="Text Placeholder 2">
            <a:extLst>
              <a:ext uri="{FF2B5EF4-FFF2-40B4-BE49-F238E27FC236}">
                <a16:creationId xmlns:a16="http://schemas.microsoft.com/office/drawing/2014/main" id="{96ED8299-0985-9E45-AA01-17668A96A690}"/>
              </a:ext>
            </a:extLst>
          </p:cNvPr>
          <p:cNvSpPr>
            <a:spLocks noGrp="1"/>
          </p:cNvSpPr>
          <p:nvPr>
            <p:ph type="body" idx="1" hasCustomPrompt="1"/>
          </p:nvPr>
        </p:nvSpPr>
        <p:spPr>
          <a:xfrm>
            <a:off x="1524000" y="3723347"/>
            <a:ext cx="9144000" cy="533347"/>
          </a:xfrm>
        </p:spPr>
        <p:txBody>
          <a:bodyPr/>
          <a:lstStyle>
            <a:lvl1pPr marL="0" indent="0" algn="ctr">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GB"/>
              <a:t>Click to edit contact referral method, </a:t>
            </a:r>
            <a:r>
              <a:rPr lang="en-GB" err="1"/>
              <a:t>example@efi.int</a:t>
            </a:r>
            <a:endParaRPr lang="en-GB"/>
          </a:p>
        </p:txBody>
      </p:sp>
      <p:sp>
        <p:nvSpPr>
          <p:cNvPr id="9" name="Text Placeholder 2">
            <a:extLst>
              <a:ext uri="{FF2B5EF4-FFF2-40B4-BE49-F238E27FC236}">
                <a16:creationId xmlns:a16="http://schemas.microsoft.com/office/drawing/2014/main" id="{74A2A83B-FF27-0B44-A1EE-D7F71000603B}"/>
              </a:ext>
            </a:extLst>
          </p:cNvPr>
          <p:cNvSpPr>
            <a:spLocks noGrp="1"/>
          </p:cNvSpPr>
          <p:nvPr>
            <p:ph type="body" idx="10" hasCustomPrompt="1"/>
          </p:nvPr>
        </p:nvSpPr>
        <p:spPr>
          <a:xfrm>
            <a:off x="760919" y="4451675"/>
            <a:ext cx="10670163" cy="976746"/>
          </a:xfrm>
        </p:spPr>
        <p:txBody>
          <a:bodyPr lIns="0" tIns="0" rIns="0" bIns="0" anchor="b">
            <a:normAutofit/>
          </a:bodyPr>
          <a:lstStyle>
            <a:lvl1pPr marL="0" indent="0" algn="l">
              <a:lnSpc>
                <a:spcPct val="100000"/>
              </a:lnSpc>
              <a:buNone/>
              <a:defRPr sz="1200" b="0">
                <a:solidFill>
                  <a:schemeClr val="tx1">
                    <a:lumMod val="90000"/>
                    <a:lumOff val="1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add disclaimer</a:t>
            </a:r>
          </a:p>
        </p:txBody>
      </p:sp>
      <p:pic>
        <p:nvPicPr>
          <p:cNvPr id="5" name="Picture 4">
            <a:extLst>
              <a:ext uri="{FF2B5EF4-FFF2-40B4-BE49-F238E27FC236}">
                <a16:creationId xmlns:a16="http://schemas.microsoft.com/office/drawing/2014/main" id="{E98AA5EB-3C52-5329-FFB7-A67E557C42CE}"/>
              </a:ext>
            </a:extLst>
          </p:cNvPr>
          <p:cNvPicPr>
            <a:picLocks noChangeAspect="1"/>
          </p:cNvPicPr>
          <p:nvPr userDrawn="1"/>
        </p:nvPicPr>
        <p:blipFill>
          <a:blip r:embed="rId2"/>
          <a:stretch>
            <a:fillRect/>
          </a:stretch>
        </p:blipFill>
        <p:spPr>
          <a:xfrm>
            <a:off x="1524000" y="5724434"/>
            <a:ext cx="1369726" cy="822771"/>
          </a:xfrm>
          <a:prstGeom prst="rect">
            <a:avLst/>
          </a:prstGeom>
        </p:spPr>
      </p:pic>
      <p:pic>
        <p:nvPicPr>
          <p:cNvPr id="7" name="Picture 6">
            <a:extLst>
              <a:ext uri="{FF2B5EF4-FFF2-40B4-BE49-F238E27FC236}">
                <a16:creationId xmlns:a16="http://schemas.microsoft.com/office/drawing/2014/main" id="{D6C26C82-1883-B775-AE8D-826CE6B023B3}"/>
              </a:ext>
            </a:extLst>
          </p:cNvPr>
          <p:cNvPicPr>
            <a:picLocks noChangeAspect="1"/>
          </p:cNvPicPr>
          <p:nvPr userDrawn="1"/>
        </p:nvPicPr>
        <p:blipFill>
          <a:blip r:embed="rId3"/>
          <a:srcRect/>
          <a:stretch/>
        </p:blipFill>
        <p:spPr>
          <a:xfrm>
            <a:off x="3123033" y="5945596"/>
            <a:ext cx="738618" cy="748783"/>
          </a:xfrm>
          <a:prstGeom prst="rect">
            <a:avLst/>
          </a:prstGeom>
        </p:spPr>
      </p:pic>
      <p:pic>
        <p:nvPicPr>
          <p:cNvPr id="6" name="Picture 5">
            <a:extLst>
              <a:ext uri="{FF2B5EF4-FFF2-40B4-BE49-F238E27FC236}">
                <a16:creationId xmlns:a16="http://schemas.microsoft.com/office/drawing/2014/main" id="{D89270B2-C37B-2900-3E45-D262FC6533FD}"/>
              </a:ext>
            </a:extLst>
          </p:cNvPr>
          <p:cNvPicPr>
            <a:picLocks noChangeAspect="1"/>
          </p:cNvPicPr>
          <p:nvPr userDrawn="1"/>
        </p:nvPicPr>
        <p:blipFill>
          <a:blip r:embed="rId4"/>
          <a:stretch>
            <a:fillRect/>
          </a:stretch>
        </p:blipFill>
        <p:spPr>
          <a:xfrm>
            <a:off x="10407855" y="6021388"/>
            <a:ext cx="296465" cy="395287"/>
          </a:xfrm>
          <a:prstGeom prst="rect">
            <a:avLst/>
          </a:prstGeom>
        </p:spPr>
      </p:pic>
    </p:spTree>
    <p:extLst>
      <p:ext uri="{BB962C8B-B14F-4D97-AF65-F5344CB8AC3E}">
        <p14:creationId xmlns:p14="http://schemas.microsoft.com/office/powerpoint/2010/main" val="406022233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42" userDrawn="1">
          <p15:clr>
            <a:srgbClr val="FBAE40"/>
          </p15:clr>
        </p15:guide>
        <p15:guide id="2" pos="6743" userDrawn="1">
          <p15:clr>
            <a:srgbClr val="FBAE40"/>
          </p15:clr>
        </p15:guide>
        <p15:guide id="3"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6944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extLst>
      <p:ext uri="{BB962C8B-B14F-4D97-AF65-F5344CB8AC3E}">
        <p14:creationId xmlns:p14="http://schemas.microsoft.com/office/powerpoint/2010/main" val="3005110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C3B55-7C76-2E48-9A60-FF451BDE004D}"/>
              </a:ext>
            </a:extLst>
          </p:cNvPr>
          <p:cNvSpPr>
            <a:spLocks noGrp="1"/>
          </p:cNvSpPr>
          <p:nvPr>
            <p:ph type="ctrTitle" hasCustomPrompt="1"/>
          </p:nvPr>
        </p:nvSpPr>
        <p:spPr>
          <a:xfrm>
            <a:off x="1524000" y="2235200"/>
            <a:ext cx="9144000" cy="2387600"/>
          </a:xfrm>
          <a:prstGeom prst="rect">
            <a:avLst/>
          </a:prstGeom>
          <a:solidFill>
            <a:schemeClr val="tx2">
              <a:alpha val="76311"/>
            </a:schemeClr>
          </a:solidFill>
        </p:spPr>
        <p:txBody>
          <a:bodyPr anchor="ctr"/>
          <a:lstStyle>
            <a:lvl1pPr algn="ctr">
              <a:defRPr sz="6000">
                <a:solidFill>
                  <a:schemeClr val="bg1"/>
                </a:solidFill>
              </a:defRPr>
            </a:lvl1pPr>
          </a:lstStyle>
          <a:p>
            <a:r>
              <a:rPr lang="en-CA"/>
              <a:t>Click to edit section title </a:t>
            </a:r>
            <a:endParaRPr lang="es-ES"/>
          </a:p>
        </p:txBody>
      </p:sp>
    </p:spTree>
    <p:extLst>
      <p:ext uri="{BB962C8B-B14F-4D97-AF65-F5344CB8AC3E}">
        <p14:creationId xmlns:p14="http://schemas.microsoft.com/office/powerpoint/2010/main" val="2443181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Section Title">
    <p:bg>
      <p:bgRef idx="1002">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C3B55-7C76-2E48-9A60-FF451BDE004D}"/>
              </a:ext>
            </a:extLst>
          </p:cNvPr>
          <p:cNvSpPr>
            <a:spLocks noGrp="1"/>
          </p:cNvSpPr>
          <p:nvPr>
            <p:ph type="ctrTitle" hasCustomPrompt="1"/>
          </p:nvPr>
        </p:nvSpPr>
        <p:spPr>
          <a:xfrm>
            <a:off x="1524000" y="2235200"/>
            <a:ext cx="9144000" cy="2387600"/>
          </a:xfrm>
          <a:prstGeom prst="rect">
            <a:avLst/>
          </a:prstGeom>
        </p:spPr>
        <p:txBody>
          <a:bodyPr anchor="ctr"/>
          <a:lstStyle>
            <a:lvl1pPr algn="ctr">
              <a:defRPr sz="6000"/>
            </a:lvl1pPr>
          </a:lstStyle>
          <a:p>
            <a:r>
              <a:rPr lang="en-CA"/>
              <a:t>Click to edit sub-section title </a:t>
            </a:r>
            <a:endParaRPr lang="es-ES"/>
          </a:p>
        </p:txBody>
      </p:sp>
    </p:spTree>
    <p:extLst>
      <p:ext uri="{BB962C8B-B14F-4D97-AF65-F5344CB8AC3E}">
        <p14:creationId xmlns:p14="http://schemas.microsoft.com/office/powerpoint/2010/main" val="87919218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round ideas">
    <p:bg>
      <p:bgRef idx="1002">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C510B-27AF-694F-90E4-1458790210E3}"/>
              </a:ext>
            </a:extLst>
          </p:cNvPr>
          <p:cNvSpPr>
            <a:spLocks noGrp="1"/>
          </p:cNvSpPr>
          <p:nvPr>
            <p:ph type="title"/>
          </p:nvPr>
        </p:nvSpPr>
        <p:spPr>
          <a:xfrm>
            <a:off x="838200" y="365125"/>
            <a:ext cx="10515600" cy="1325563"/>
          </a:xfrm>
          <a:prstGeom prst="rect">
            <a:avLst/>
          </a:prstGeom>
        </p:spPr>
        <p:txBody>
          <a:bodyPr/>
          <a:lstStyle>
            <a:lvl1pPr>
              <a:defRPr>
                <a:solidFill>
                  <a:schemeClr val="tx2"/>
                </a:solidFill>
              </a:defRPr>
            </a:lvl1pPr>
          </a:lstStyle>
          <a:p>
            <a:r>
              <a:rPr lang="en-GB"/>
              <a:t>Click to edit Master title style</a:t>
            </a:r>
            <a:endParaRPr lang="es-ES"/>
          </a:p>
        </p:txBody>
      </p:sp>
      <p:sp>
        <p:nvSpPr>
          <p:cNvPr id="9" name="Oval 8">
            <a:extLst>
              <a:ext uri="{FF2B5EF4-FFF2-40B4-BE49-F238E27FC236}">
                <a16:creationId xmlns:a16="http://schemas.microsoft.com/office/drawing/2014/main" id="{E0DDD6D8-D9DD-A743-B3C8-16B187D0C1D1}"/>
              </a:ext>
            </a:extLst>
          </p:cNvPr>
          <p:cNvSpPr/>
          <p:nvPr userDrawn="1"/>
        </p:nvSpPr>
        <p:spPr>
          <a:xfrm>
            <a:off x="868680" y="2328866"/>
            <a:ext cx="1092704" cy="10927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a:solidFill>
                  <a:schemeClr val="bg1"/>
                </a:solidFill>
                <a:latin typeface="Arial" pitchFamily="34" charset="0"/>
                <a:cs typeface="Arial" pitchFamily="34" charset="0"/>
              </a:rPr>
              <a:t>1</a:t>
            </a:r>
          </a:p>
        </p:txBody>
      </p:sp>
      <p:sp>
        <p:nvSpPr>
          <p:cNvPr id="11" name="Oval 10">
            <a:extLst>
              <a:ext uri="{FF2B5EF4-FFF2-40B4-BE49-F238E27FC236}">
                <a16:creationId xmlns:a16="http://schemas.microsoft.com/office/drawing/2014/main" id="{3480D6D9-F774-F344-B8E6-BC50A0C4DB43}"/>
              </a:ext>
            </a:extLst>
          </p:cNvPr>
          <p:cNvSpPr/>
          <p:nvPr userDrawn="1"/>
        </p:nvSpPr>
        <p:spPr>
          <a:xfrm>
            <a:off x="1061094" y="2875218"/>
            <a:ext cx="2977506" cy="2977506"/>
          </a:xfrm>
          <a:prstGeom prst="ellipse">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Placeholder 5">
            <a:extLst>
              <a:ext uri="{FF2B5EF4-FFF2-40B4-BE49-F238E27FC236}">
                <a16:creationId xmlns:a16="http://schemas.microsoft.com/office/drawing/2014/main" id="{6BB11ED8-66C8-2E49-8579-BC95046E224D}"/>
              </a:ext>
            </a:extLst>
          </p:cNvPr>
          <p:cNvSpPr>
            <a:spLocks noGrp="1"/>
          </p:cNvSpPr>
          <p:nvPr>
            <p:ph type="body" sz="quarter" idx="13" hasCustomPrompt="1"/>
          </p:nvPr>
        </p:nvSpPr>
        <p:spPr>
          <a:xfrm>
            <a:off x="1163582" y="2941702"/>
            <a:ext cx="2773788" cy="2857842"/>
          </a:xfrm>
        </p:spPr>
        <p:txBody>
          <a:bodyPr anchor="ctr"/>
          <a:lstStyle>
            <a:lvl1pPr marL="0" indent="1588" algn="ctr">
              <a:buNone/>
              <a:defRPr baseline="0">
                <a:solidFill>
                  <a:schemeClr val="bg1"/>
                </a:solidFill>
              </a:defRPr>
            </a:lvl1pPr>
          </a:lstStyle>
          <a:p>
            <a:pPr lvl="0"/>
            <a:r>
              <a:rPr lang="en-GB"/>
              <a:t>Click to add the 1st idea</a:t>
            </a:r>
          </a:p>
        </p:txBody>
      </p:sp>
      <p:sp>
        <p:nvSpPr>
          <p:cNvPr id="19" name="Oval 18">
            <a:extLst>
              <a:ext uri="{FF2B5EF4-FFF2-40B4-BE49-F238E27FC236}">
                <a16:creationId xmlns:a16="http://schemas.microsoft.com/office/drawing/2014/main" id="{0A9744CC-F05A-524F-80C1-3A99D112F866}"/>
              </a:ext>
            </a:extLst>
          </p:cNvPr>
          <p:cNvSpPr/>
          <p:nvPr userDrawn="1"/>
        </p:nvSpPr>
        <p:spPr>
          <a:xfrm>
            <a:off x="4465320" y="2328866"/>
            <a:ext cx="1092704" cy="10927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a:solidFill>
                  <a:schemeClr val="bg1"/>
                </a:solidFill>
                <a:latin typeface="Arial" pitchFamily="34" charset="0"/>
                <a:cs typeface="Arial" pitchFamily="34" charset="0"/>
              </a:rPr>
              <a:t>2</a:t>
            </a:r>
          </a:p>
        </p:txBody>
      </p:sp>
      <p:sp>
        <p:nvSpPr>
          <p:cNvPr id="20" name="Oval 19">
            <a:extLst>
              <a:ext uri="{FF2B5EF4-FFF2-40B4-BE49-F238E27FC236}">
                <a16:creationId xmlns:a16="http://schemas.microsoft.com/office/drawing/2014/main" id="{DC44AC99-96B7-9F47-B6ED-078D0958768A}"/>
              </a:ext>
            </a:extLst>
          </p:cNvPr>
          <p:cNvSpPr/>
          <p:nvPr userDrawn="1"/>
        </p:nvSpPr>
        <p:spPr>
          <a:xfrm>
            <a:off x="4657734" y="2875218"/>
            <a:ext cx="2977506" cy="2977506"/>
          </a:xfrm>
          <a:prstGeom prst="ellipse">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5">
            <a:extLst>
              <a:ext uri="{FF2B5EF4-FFF2-40B4-BE49-F238E27FC236}">
                <a16:creationId xmlns:a16="http://schemas.microsoft.com/office/drawing/2014/main" id="{A59BB733-635C-1E4D-B8FA-D417C850AFC0}"/>
              </a:ext>
            </a:extLst>
          </p:cNvPr>
          <p:cNvSpPr>
            <a:spLocks noGrp="1"/>
          </p:cNvSpPr>
          <p:nvPr>
            <p:ph type="body" sz="quarter" idx="14" hasCustomPrompt="1"/>
          </p:nvPr>
        </p:nvSpPr>
        <p:spPr>
          <a:xfrm>
            <a:off x="4760222" y="2941702"/>
            <a:ext cx="2773788" cy="2857842"/>
          </a:xfrm>
        </p:spPr>
        <p:txBody>
          <a:bodyPr anchor="ctr"/>
          <a:lstStyle>
            <a:lvl1pPr marL="0" indent="1588" algn="ctr">
              <a:buNone/>
              <a:defRPr baseline="0">
                <a:solidFill>
                  <a:schemeClr val="bg1"/>
                </a:solidFill>
              </a:defRPr>
            </a:lvl1pPr>
          </a:lstStyle>
          <a:p>
            <a:pPr lvl="0"/>
            <a:r>
              <a:rPr lang="en-GB"/>
              <a:t>Click to add the 2nd one</a:t>
            </a:r>
          </a:p>
        </p:txBody>
      </p:sp>
      <p:sp>
        <p:nvSpPr>
          <p:cNvPr id="22" name="Oval 21">
            <a:extLst>
              <a:ext uri="{FF2B5EF4-FFF2-40B4-BE49-F238E27FC236}">
                <a16:creationId xmlns:a16="http://schemas.microsoft.com/office/drawing/2014/main" id="{866160E0-9CE7-5446-89E7-013636C28DCD}"/>
              </a:ext>
            </a:extLst>
          </p:cNvPr>
          <p:cNvSpPr/>
          <p:nvPr userDrawn="1"/>
        </p:nvSpPr>
        <p:spPr>
          <a:xfrm>
            <a:off x="8199120" y="2328866"/>
            <a:ext cx="1092704" cy="10927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a:solidFill>
                  <a:schemeClr val="bg1"/>
                </a:solidFill>
                <a:latin typeface="Arial" pitchFamily="34" charset="0"/>
                <a:cs typeface="Arial" pitchFamily="34" charset="0"/>
              </a:rPr>
              <a:t>3</a:t>
            </a:r>
          </a:p>
        </p:txBody>
      </p:sp>
      <p:sp>
        <p:nvSpPr>
          <p:cNvPr id="23" name="Oval 22">
            <a:extLst>
              <a:ext uri="{FF2B5EF4-FFF2-40B4-BE49-F238E27FC236}">
                <a16:creationId xmlns:a16="http://schemas.microsoft.com/office/drawing/2014/main" id="{613C9B86-1937-D249-9FC6-73727AE69E8F}"/>
              </a:ext>
            </a:extLst>
          </p:cNvPr>
          <p:cNvSpPr/>
          <p:nvPr userDrawn="1"/>
        </p:nvSpPr>
        <p:spPr>
          <a:xfrm>
            <a:off x="8391534" y="2875218"/>
            <a:ext cx="2977506" cy="2977506"/>
          </a:xfrm>
          <a:prstGeom prst="ellipse">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5">
            <a:extLst>
              <a:ext uri="{FF2B5EF4-FFF2-40B4-BE49-F238E27FC236}">
                <a16:creationId xmlns:a16="http://schemas.microsoft.com/office/drawing/2014/main" id="{105652DD-4830-2543-A926-86FD6641C129}"/>
              </a:ext>
            </a:extLst>
          </p:cNvPr>
          <p:cNvSpPr>
            <a:spLocks noGrp="1"/>
          </p:cNvSpPr>
          <p:nvPr>
            <p:ph type="body" sz="quarter" idx="15" hasCustomPrompt="1"/>
          </p:nvPr>
        </p:nvSpPr>
        <p:spPr>
          <a:xfrm>
            <a:off x="8494022" y="2941702"/>
            <a:ext cx="2773788" cy="2857842"/>
          </a:xfrm>
        </p:spPr>
        <p:txBody>
          <a:bodyPr anchor="ctr"/>
          <a:lstStyle>
            <a:lvl1pPr marL="0" indent="1588" algn="ctr">
              <a:buNone/>
              <a:defRPr baseline="0">
                <a:solidFill>
                  <a:schemeClr val="bg1"/>
                </a:solidFill>
              </a:defRPr>
            </a:lvl1pPr>
          </a:lstStyle>
          <a:p>
            <a:pPr lvl="0"/>
            <a:r>
              <a:rPr lang="en-GB"/>
              <a:t>Click to add the 3rd one</a:t>
            </a:r>
          </a:p>
        </p:txBody>
      </p:sp>
    </p:spTree>
    <p:extLst>
      <p:ext uri="{BB962C8B-B14F-4D97-AF65-F5344CB8AC3E}">
        <p14:creationId xmlns:p14="http://schemas.microsoft.com/office/powerpoint/2010/main" val="142035165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big round idea">
    <p:bg>
      <p:bgRef idx="1001">
        <a:schemeClr val="bg2"/>
      </p:bgRef>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2F7C3BF-CFE1-3240-96B9-5488E55C744B}"/>
              </a:ext>
            </a:extLst>
          </p:cNvPr>
          <p:cNvSpPr>
            <a:spLocks noGrp="1"/>
          </p:cNvSpPr>
          <p:nvPr>
            <p:ph type="body" sz="quarter" idx="13"/>
          </p:nvPr>
        </p:nvSpPr>
        <p:spPr>
          <a:xfrm>
            <a:off x="3127375" y="459581"/>
            <a:ext cx="5937250" cy="5938838"/>
          </a:xfrm>
          <a:prstGeom prst="ellipse">
            <a:avLst/>
          </a:prstGeom>
          <a:solidFill>
            <a:schemeClr val="accent3"/>
          </a:solidFill>
        </p:spPr>
        <p:txBody>
          <a:bodyPr lIns="72000" tIns="72000" rIns="72000" bIns="72000" anchor="ctr" anchorCtr="0">
            <a:normAutofit/>
          </a:bodyPr>
          <a:lstStyle>
            <a:lvl1pPr marL="0" indent="0" algn="ctr">
              <a:buNone/>
              <a:defRPr sz="4400">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3203469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ur square concepts">
    <p:bg>
      <p:bgRef idx="1002">
        <a:schemeClr val="bg1"/>
      </p:bgRef>
    </p:bg>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FE6BAA68-450D-BC4C-B1A3-9CF0D831C853}"/>
              </a:ext>
            </a:extLst>
          </p:cNvPr>
          <p:cNvSpPr>
            <a:spLocks noGrp="1"/>
          </p:cNvSpPr>
          <p:nvPr>
            <p:ph type="body" sz="quarter" idx="13"/>
          </p:nvPr>
        </p:nvSpPr>
        <p:spPr>
          <a:xfrm>
            <a:off x="3270541" y="600275"/>
            <a:ext cx="2762623" cy="2762623"/>
          </a:xfrm>
          <a:solidFill>
            <a:schemeClr val="bg2"/>
          </a:solidFill>
        </p:spPr>
        <p:txBody>
          <a:bodyPr lIns="180000" tIns="180000" rIns="180000" bIns="180000" anchor="ctr">
            <a:normAutofit/>
          </a:bodyPr>
          <a:lstStyle>
            <a:lvl1pPr marL="0" indent="0">
              <a:buNone/>
              <a:defRPr sz="3000">
                <a:solidFill>
                  <a:schemeClr val="accent1"/>
                </a:solidFill>
              </a:defRPr>
            </a:lvl1pPr>
          </a:lstStyle>
          <a:p>
            <a:pPr lvl="0"/>
            <a:r>
              <a:rPr lang="en-GB"/>
              <a:t>Click to edit Master text styles</a:t>
            </a:r>
          </a:p>
        </p:txBody>
      </p:sp>
      <p:sp>
        <p:nvSpPr>
          <p:cNvPr id="8" name="Text Placeholder 7">
            <a:extLst>
              <a:ext uri="{FF2B5EF4-FFF2-40B4-BE49-F238E27FC236}">
                <a16:creationId xmlns:a16="http://schemas.microsoft.com/office/drawing/2014/main" id="{909AE559-F188-094E-B68E-0A4A436C5CD9}"/>
              </a:ext>
            </a:extLst>
          </p:cNvPr>
          <p:cNvSpPr>
            <a:spLocks noGrp="1"/>
          </p:cNvSpPr>
          <p:nvPr>
            <p:ph type="body" sz="quarter" idx="14"/>
          </p:nvPr>
        </p:nvSpPr>
        <p:spPr>
          <a:xfrm>
            <a:off x="6156960" y="600275"/>
            <a:ext cx="2762623" cy="2762623"/>
          </a:xfrm>
          <a:solidFill>
            <a:schemeClr val="accent6"/>
          </a:solidFill>
        </p:spPr>
        <p:txBody>
          <a:bodyPr lIns="180000" tIns="180000" rIns="180000" bIns="180000" anchor="ctr">
            <a:normAutofit/>
          </a:bodyPr>
          <a:lstStyle>
            <a:lvl1pPr marL="0" indent="0">
              <a:buFont typeface="Arial" panose="020B0604020202020204" pitchFamily="34" charset="0"/>
              <a:buNone/>
              <a:defRPr sz="3000">
                <a:solidFill>
                  <a:schemeClr val="accent1"/>
                </a:solidFill>
              </a:defRPr>
            </a:lvl1pPr>
          </a:lstStyle>
          <a:p>
            <a:pPr lvl="0"/>
            <a:r>
              <a:rPr lang="en-GB"/>
              <a:t>Click to edit Master text styles</a:t>
            </a:r>
          </a:p>
        </p:txBody>
      </p:sp>
      <p:sp>
        <p:nvSpPr>
          <p:cNvPr id="9" name="Text Placeholder 7">
            <a:extLst>
              <a:ext uri="{FF2B5EF4-FFF2-40B4-BE49-F238E27FC236}">
                <a16:creationId xmlns:a16="http://schemas.microsoft.com/office/drawing/2014/main" id="{E14C8223-4424-9D48-88EF-19D35B0B5139}"/>
              </a:ext>
            </a:extLst>
          </p:cNvPr>
          <p:cNvSpPr>
            <a:spLocks noGrp="1"/>
          </p:cNvSpPr>
          <p:nvPr>
            <p:ph type="body" sz="quarter" idx="15"/>
          </p:nvPr>
        </p:nvSpPr>
        <p:spPr>
          <a:xfrm>
            <a:off x="3270541" y="3497711"/>
            <a:ext cx="2762623" cy="2762623"/>
          </a:xfrm>
          <a:solidFill>
            <a:schemeClr val="accent3"/>
          </a:solidFill>
        </p:spPr>
        <p:txBody>
          <a:bodyPr lIns="180000" tIns="180000" rIns="180000" bIns="180000" anchor="ctr">
            <a:normAutofit/>
          </a:bodyPr>
          <a:lstStyle>
            <a:lvl1pPr marL="0" indent="0">
              <a:buNone/>
              <a:defRPr sz="3000">
                <a:solidFill>
                  <a:schemeClr val="accent1">
                    <a:lumMod val="75000"/>
                  </a:schemeClr>
                </a:solidFill>
              </a:defRPr>
            </a:lvl1pPr>
          </a:lstStyle>
          <a:p>
            <a:pPr lvl="0"/>
            <a:r>
              <a:rPr lang="en-GB"/>
              <a:t>Click to edit Master text styles</a:t>
            </a:r>
          </a:p>
        </p:txBody>
      </p:sp>
      <p:sp>
        <p:nvSpPr>
          <p:cNvPr id="10" name="Text Placeholder 7">
            <a:extLst>
              <a:ext uri="{FF2B5EF4-FFF2-40B4-BE49-F238E27FC236}">
                <a16:creationId xmlns:a16="http://schemas.microsoft.com/office/drawing/2014/main" id="{EE85F801-26A7-8B44-A3F7-488DB4FF4F89}"/>
              </a:ext>
            </a:extLst>
          </p:cNvPr>
          <p:cNvSpPr>
            <a:spLocks noGrp="1"/>
          </p:cNvSpPr>
          <p:nvPr>
            <p:ph type="body" sz="quarter" idx="16"/>
          </p:nvPr>
        </p:nvSpPr>
        <p:spPr>
          <a:xfrm>
            <a:off x="6156960" y="3497711"/>
            <a:ext cx="2762623" cy="2762623"/>
          </a:xfrm>
          <a:solidFill>
            <a:schemeClr val="accent2">
              <a:alpha val="86000"/>
            </a:schemeClr>
          </a:solidFill>
        </p:spPr>
        <p:txBody>
          <a:bodyPr lIns="180000" tIns="180000" rIns="180000" bIns="180000" anchor="ctr">
            <a:normAutofit/>
          </a:bodyPr>
          <a:lstStyle>
            <a:lvl1pPr marL="0" indent="0">
              <a:buNone/>
              <a:defRPr sz="3000">
                <a:solidFill>
                  <a:schemeClr val="accent1">
                    <a:lumMod val="75000"/>
                  </a:schemeClr>
                </a:solidFill>
              </a:defRPr>
            </a:lvl1pPr>
          </a:lstStyle>
          <a:p>
            <a:pPr lvl="0"/>
            <a:r>
              <a:rPr lang="en-GB"/>
              <a:t>Click to edit Master text styles</a:t>
            </a:r>
          </a:p>
        </p:txBody>
      </p:sp>
    </p:spTree>
    <p:extLst>
      <p:ext uri="{BB962C8B-B14F-4D97-AF65-F5344CB8AC3E}">
        <p14:creationId xmlns:p14="http://schemas.microsoft.com/office/powerpoint/2010/main" val="31989873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914400" y="1709740"/>
            <a:ext cx="103632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914400" y="4706912"/>
            <a:ext cx="10363200" cy="1382740"/>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81200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ur pictures concep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B84A7B-5AD1-E743-B5A9-1CFA19D6B9A5}"/>
              </a:ext>
            </a:extLst>
          </p:cNvPr>
          <p:cNvSpPr>
            <a:spLocks noGrp="1"/>
          </p:cNvSpPr>
          <p:nvPr>
            <p:ph type="dt" sz="half" idx="10"/>
          </p:nvPr>
        </p:nvSpPr>
        <p:spPr>
          <a:xfrm>
            <a:off x="838200" y="6356350"/>
            <a:ext cx="2743200" cy="365125"/>
          </a:xfrm>
          <a:prstGeom prst="rect">
            <a:avLst/>
          </a:prstGeom>
        </p:spPr>
        <p:txBody>
          <a:bodyPr/>
          <a:lstStyle/>
          <a:p>
            <a:fld id="{450F8C01-5146-6F4A-9502-1FAC4C3D832F}" type="datetimeFigureOut">
              <a:rPr lang="es-ES" smtClean="0"/>
              <a:t>18/12/2025</a:t>
            </a:fld>
            <a:endParaRPr lang="es-ES"/>
          </a:p>
        </p:txBody>
      </p:sp>
      <p:sp>
        <p:nvSpPr>
          <p:cNvPr id="3" name="Footer Placeholder 2">
            <a:extLst>
              <a:ext uri="{FF2B5EF4-FFF2-40B4-BE49-F238E27FC236}">
                <a16:creationId xmlns:a16="http://schemas.microsoft.com/office/drawing/2014/main" id="{DD13D819-A2EE-394F-AF33-B53ED5A6EF9E}"/>
              </a:ext>
            </a:extLst>
          </p:cNvPr>
          <p:cNvSpPr>
            <a:spLocks noGrp="1"/>
          </p:cNvSpPr>
          <p:nvPr>
            <p:ph type="ftr" sz="quarter" idx="11"/>
          </p:nvPr>
        </p:nvSpPr>
        <p:spPr>
          <a:xfrm>
            <a:off x="4038600" y="6356350"/>
            <a:ext cx="4114800" cy="365125"/>
          </a:xfrm>
          <a:prstGeom prst="rect">
            <a:avLst/>
          </a:prstGeom>
        </p:spPr>
        <p:txBody>
          <a:bodyPr/>
          <a:lstStyle/>
          <a:p>
            <a:endParaRPr lang="es-ES"/>
          </a:p>
        </p:txBody>
      </p:sp>
      <p:sp>
        <p:nvSpPr>
          <p:cNvPr id="4" name="Slide Number Placeholder 3">
            <a:extLst>
              <a:ext uri="{FF2B5EF4-FFF2-40B4-BE49-F238E27FC236}">
                <a16:creationId xmlns:a16="http://schemas.microsoft.com/office/drawing/2014/main" id="{C24D6692-F64E-0E4B-99E9-1D78F1FA54B4}"/>
              </a:ext>
            </a:extLst>
          </p:cNvPr>
          <p:cNvSpPr>
            <a:spLocks noGrp="1"/>
          </p:cNvSpPr>
          <p:nvPr>
            <p:ph type="sldNum" sz="quarter" idx="12"/>
          </p:nvPr>
        </p:nvSpPr>
        <p:spPr>
          <a:xfrm>
            <a:off x="8610600" y="6356350"/>
            <a:ext cx="2743200" cy="365125"/>
          </a:xfrm>
          <a:prstGeom prst="rect">
            <a:avLst/>
          </a:prstGeom>
        </p:spPr>
        <p:txBody>
          <a:bodyPr/>
          <a:lstStyle/>
          <a:p>
            <a:fld id="{1FC498BA-D33F-3143-B8C4-854D213B6F0F}" type="slidenum">
              <a:rPr lang="es-ES" smtClean="0"/>
              <a:t>‹#›</a:t>
            </a:fld>
            <a:endParaRPr lang="es-ES"/>
          </a:p>
        </p:txBody>
      </p:sp>
      <p:sp>
        <p:nvSpPr>
          <p:cNvPr id="25" name="Picture Placeholder 13">
            <a:extLst>
              <a:ext uri="{FF2B5EF4-FFF2-40B4-BE49-F238E27FC236}">
                <a16:creationId xmlns:a16="http://schemas.microsoft.com/office/drawing/2014/main" id="{913FE767-BD7A-D446-9DC7-DFF22CA32053}"/>
              </a:ext>
            </a:extLst>
          </p:cNvPr>
          <p:cNvSpPr>
            <a:spLocks noGrp="1"/>
          </p:cNvSpPr>
          <p:nvPr>
            <p:ph type="pic" sz="quarter" idx="15"/>
          </p:nvPr>
        </p:nvSpPr>
        <p:spPr>
          <a:xfrm>
            <a:off x="0" y="-13252"/>
            <a:ext cx="8762999" cy="3442252"/>
          </a:xfrm>
          <a:custGeom>
            <a:avLst/>
            <a:gdLst>
              <a:gd name="connsiteX0" fmla="*/ 0 w 8762999"/>
              <a:gd name="connsiteY0" fmla="*/ 0 h 3429000"/>
              <a:gd name="connsiteX1" fmla="*/ 8762999 w 8762999"/>
              <a:gd name="connsiteY1" fmla="*/ 0 h 3429000"/>
              <a:gd name="connsiteX2" fmla="*/ 8762999 w 8762999"/>
              <a:gd name="connsiteY2" fmla="*/ 3429000 h 3429000"/>
              <a:gd name="connsiteX3" fmla="*/ 0 w 8762999"/>
              <a:gd name="connsiteY3" fmla="*/ 3429000 h 3429000"/>
              <a:gd name="connsiteX4" fmla="*/ 0 w 8762999"/>
              <a:gd name="connsiteY4" fmla="*/ 0 h 3429000"/>
              <a:gd name="connsiteX0" fmla="*/ 0 w 8762999"/>
              <a:gd name="connsiteY0" fmla="*/ 13252 h 3442252"/>
              <a:gd name="connsiteX1" fmla="*/ 5317434 w 8762999"/>
              <a:gd name="connsiteY1" fmla="*/ 0 h 3442252"/>
              <a:gd name="connsiteX2" fmla="*/ 8762999 w 8762999"/>
              <a:gd name="connsiteY2" fmla="*/ 3442252 h 3442252"/>
              <a:gd name="connsiteX3" fmla="*/ 0 w 8762999"/>
              <a:gd name="connsiteY3" fmla="*/ 3442252 h 3442252"/>
              <a:gd name="connsiteX4" fmla="*/ 0 w 8762999"/>
              <a:gd name="connsiteY4" fmla="*/ 13252 h 3442252"/>
              <a:gd name="connsiteX0" fmla="*/ 0 w 8762999"/>
              <a:gd name="connsiteY0" fmla="*/ 13252 h 3442252"/>
              <a:gd name="connsiteX1" fmla="*/ 5330686 w 8762999"/>
              <a:gd name="connsiteY1" fmla="*/ 0 h 3442252"/>
              <a:gd name="connsiteX2" fmla="*/ 8762999 w 8762999"/>
              <a:gd name="connsiteY2" fmla="*/ 3442252 h 3442252"/>
              <a:gd name="connsiteX3" fmla="*/ 0 w 8762999"/>
              <a:gd name="connsiteY3" fmla="*/ 3442252 h 3442252"/>
              <a:gd name="connsiteX4" fmla="*/ 0 w 8762999"/>
              <a:gd name="connsiteY4" fmla="*/ 13252 h 3442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2999" h="3442252">
                <a:moveTo>
                  <a:pt x="0" y="13252"/>
                </a:moveTo>
                <a:lnTo>
                  <a:pt x="5330686" y="0"/>
                </a:lnTo>
                <a:lnTo>
                  <a:pt x="8762999" y="3442252"/>
                </a:lnTo>
                <a:lnTo>
                  <a:pt x="0" y="3442252"/>
                </a:lnTo>
                <a:lnTo>
                  <a:pt x="0" y="13252"/>
                </a:lnTo>
                <a:close/>
              </a:path>
            </a:pathLst>
          </a:custGeom>
          <a:solidFill>
            <a:schemeClr val="bg2"/>
          </a:solidFill>
        </p:spPr>
        <p:txBody>
          <a:bodyPr anchor="ctr" anchorCtr="1">
            <a:normAutofit/>
          </a:bodyPr>
          <a:lstStyle>
            <a:lvl1pPr marL="0" indent="0">
              <a:buNone/>
              <a:defRPr sz="1600" i="1">
                <a:solidFill>
                  <a:schemeClr val="accent1"/>
                </a:solidFill>
              </a:defRPr>
            </a:lvl1pPr>
          </a:lstStyle>
          <a:p>
            <a:r>
              <a:rPr lang="en-GB"/>
              <a:t>Click icon to add picture</a:t>
            </a:r>
            <a:endParaRPr lang="es-ES"/>
          </a:p>
        </p:txBody>
      </p:sp>
      <p:sp>
        <p:nvSpPr>
          <p:cNvPr id="26" name="Picture Placeholder 15">
            <a:extLst>
              <a:ext uri="{FF2B5EF4-FFF2-40B4-BE49-F238E27FC236}">
                <a16:creationId xmlns:a16="http://schemas.microsoft.com/office/drawing/2014/main" id="{93365AA7-B068-7346-AE94-0CA8AFDFE1FE}"/>
              </a:ext>
            </a:extLst>
          </p:cNvPr>
          <p:cNvSpPr>
            <a:spLocks noGrp="1"/>
          </p:cNvSpPr>
          <p:nvPr>
            <p:ph type="pic" sz="quarter" idx="16"/>
          </p:nvPr>
        </p:nvSpPr>
        <p:spPr>
          <a:xfrm>
            <a:off x="-26504" y="3403046"/>
            <a:ext cx="12221817" cy="3468756"/>
          </a:xfrm>
          <a:custGeom>
            <a:avLst/>
            <a:gdLst>
              <a:gd name="connsiteX0" fmla="*/ 0 w 8762999"/>
              <a:gd name="connsiteY0" fmla="*/ 0 h 3442252"/>
              <a:gd name="connsiteX1" fmla="*/ 8762999 w 8762999"/>
              <a:gd name="connsiteY1" fmla="*/ 0 h 3442252"/>
              <a:gd name="connsiteX2" fmla="*/ 8762999 w 8762999"/>
              <a:gd name="connsiteY2" fmla="*/ 3442252 h 3442252"/>
              <a:gd name="connsiteX3" fmla="*/ 0 w 8762999"/>
              <a:gd name="connsiteY3" fmla="*/ 3442252 h 3442252"/>
              <a:gd name="connsiteX4" fmla="*/ 0 w 8762999"/>
              <a:gd name="connsiteY4" fmla="*/ 0 h 3442252"/>
              <a:gd name="connsiteX0" fmla="*/ 0 w 12221817"/>
              <a:gd name="connsiteY0" fmla="*/ 0 h 3468756"/>
              <a:gd name="connsiteX1" fmla="*/ 8762999 w 12221817"/>
              <a:gd name="connsiteY1" fmla="*/ 0 h 3468756"/>
              <a:gd name="connsiteX2" fmla="*/ 12221817 w 12221817"/>
              <a:gd name="connsiteY2" fmla="*/ 3468756 h 3468756"/>
              <a:gd name="connsiteX3" fmla="*/ 0 w 12221817"/>
              <a:gd name="connsiteY3" fmla="*/ 3442252 h 3468756"/>
              <a:gd name="connsiteX4" fmla="*/ 0 w 12221817"/>
              <a:gd name="connsiteY4" fmla="*/ 0 h 3468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1817" h="3468756">
                <a:moveTo>
                  <a:pt x="0" y="0"/>
                </a:moveTo>
                <a:lnTo>
                  <a:pt x="8762999" y="0"/>
                </a:lnTo>
                <a:lnTo>
                  <a:pt x="12221817" y="3468756"/>
                </a:lnTo>
                <a:lnTo>
                  <a:pt x="0" y="3442252"/>
                </a:lnTo>
                <a:lnTo>
                  <a:pt x="0" y="0"/>
                </a:lnTo>
                <a:close/>
              </a:path>
            </a:pathLst>
          </a:custGeom>
          <a:solidFill>
            <a:schemeClr val="accent3"/>
          </a:solidFill>
        </p:spPr>
        <p:txBody>
          <a:bodyPr anchor="ctr" anchorCtr="1">
            <a:normAutofit/>
          </a:bodyPr>
          <a:lstStyle>
            <a:lvl1pPr marL="0" indent="0">
              <a:buNone/>
              <a:defRPr sz="1600" i="1">
                <a:solidFill>
                  <a:schemeClr val="accent1"/>
                </a:solidFill>
              </a:defRPr>
            </a:lvl1pPr>
          </a:lstStyle>
          <a:p>
            <a:r>
              <a:rPr lang="en-GB"/>
              <a:t>Click icon to add picture</a:t>
            </a:r>
            <a:endParaRPr lang="es-ES"/>
          </a:p>
        </p:txBody>
      </p:sp>
      <p:sp>
        <p:nvSpPr>
          <p:cNvPr id="20" name="Picture Placeholder 19">
            <a:extLst>
              <a:ext uri="{FF2B5EF4-FFF2-40B4-BE49-F238E27FC236}">
                <a16:creationId xmlns:a16="http://schemas.microsoft.com/office/drawing/2014/main" id="{23C7187D-11E2-1C48-87E0-0B9534B4DBDE}"/>
              </a:ext>
            </a:extLst>
          </p:cNvPr>
          <p:cNvSpPr>
            <a:spLocks noGrp="1"/>
          </p:cNvSpPr>
          <p:nvPr>
            <p:ph type="pic" sz="quarter" idx="17"/>
          </p:nvPr>
        </p:nvSpPr>
        <p:spPr>
          <a:xfrm>
            <a:off x="5326327" y="-6875"/>
            <a:ext cx="6874865" cy="3454952"/>
          </a:xfrm>
          <a:custGeom>
            <a:avLst/>
            <a:gdLst>
              <a:gd name="connsiteX0" fmla="*/ 0 w 3429001"/>
              <a:gd name="connsiteY0" fmla="*/ 0 h 3441700"/>
              <a:gd name="connsiteX1" fmla="*/ 3429001 w 3429001"/>
              <a:gd name="connsiteY1" fmla="*/ 0 h 3441700"/>
              <a:gd name="connsiteX2" fmla="*/ 3429001 w 3429001"/>
              <a:gd name="connsiteY2" fmla="*/ 3441700 h 3441700"/>
              <a:gd name="connsiteX3" fmla="*/ 0 w 3429001"/>
              <a:gd name="connsiteY3" fmla="*/ 3441700 h 3441700"/>
              <a:gd name="connsiteX4" fmla="*/ 0 w 3429001"/>
              <a:gd name="connsiteY4" fmla="*/ 0 h 3441700"/>
              <a:gd name="connsiteX0" fmla="*/ 0 w 6887818"/>
              <a:gd name="connsiteY0" fmla="*/ 0 h 3441700"/>
              <a:gd name="connsiteX1" fmla="*/ 6887818 w 6887818"/>
              <a:gd name="connsiteY1" fmla="*/ 0 h 3441700"/>
              <a:gd name="connsiteX2" fmla="*/ 6887818 w 6887818"/>
              <a:gd name="connsiteY2" fmla="*/ 3441700 h 3441700"/>
              <a:gd name="connsiteX3" fmla="*/ 3458817 w 6887818"/>
              <a:gd name="connsiteY3" fmla="*/ 3441700 h 3441700"/>
              <a:gd name="connsiteX4" fmla="*/ 0 w 6887818"/>
              <a:gd name="connsiteY4" fmla="*/ 0 h 3441700"/>
              <a:gd name="connsiteX0" fmla="*/ 0 w 6822131"/>
              <a:gd name="connsiteY0" fmla="*/ 0 h 3454953"/>
              <a:gd name="connsiteX1" fmla="*/ 6822131 w 6822131"/>
              <a:gd name="connsiteY1" fmla="*/ 13253 h 3454953"/>
              <a:gd name="connsiteX2" fmla="*/ 6822131 w 6822131"/>
              <a:gd name="connsiteY2" fmla="*/ 3454953 h 3454953"/>
              <a:gd name="connsiteX3" fmla="*/ 3393130 w 6822131"/>
              <a:gd name="connsiteY3" fmla="*/ 3454953 h 3454953"/>
              <a:gd name="connsiteX4" fmla="*/ 0 w 6822131"/>
              <a:gd name="connsiteY4" fmla="*/ 0 h 3454953"/>
              <a:gd name="connsiteX0" fmla="*/ 0 w 6263249"/>
              <a:gd name="connsiteY0" fmla="*/ 14248 h 3441700"/>
              <a:gd name="connsiteX1" fmla="*/ 6263249 w 6263249"/>
              <a:gd name="connsiteY1" fmla="*/ 0 h 3441700"/>
              <a:gd name="connsiteX2" fmla="*/ 6263249 w 6263249"/>
              <a:gd name="connsiteY2" fmla="*/ 3441700 h 3441700"/>
              <a:gd name="connsiteX3" fmla="*/ 2834248 w 6263249"/>
              <a:gd name="connsiteY3" fmla="*/ 3441700 h 3441700"/>
              <a:gd name="connsiteX4" fmla="*/ 0 w 6263249"/>
              <a:gd name="connsiteY4" fmla="*/ 14248 h 3441700"/>
              <a:gd name="connsiteX0" fmla="*/ 0 w 6842578"/>
              <a:gd name="connsiteY0" fmla="*/ 0 h 3448077"/>
              <a:gd name="connsiteX1" fmla="*/ 6842578 w 6842578"/>
              <a:gd name="connsiteY1" fmla="*/ 6377 h 3448077"/>
              <a:gd name="connsiteX2" fmla="*/ 6842578 w 6842578"/>
              <a:gd name="connsiteY2" fmla="*/ 3448077 h 3448077"/>
              <a:gd name="connsiteX3" fmla="*/ 3413577 w 6842578"/>
              <a:gd name="connsiteY3" fmla="*/ 3448077 h 3448077"/>
              <a:gd name="connsiteX4" fmla="*/ 0 w 6842578"/>
              <a:gd name="connsiteY4" fmla="*/ 0 h 3448077"/>
              <a:gd name="connsiteX0" fmla="*/ 0 w 6815316"/>
              <a:gd name="connsiteY0" fmla="*/ 0 h 3454952"/>
              <a:gd name="connsiteX1" fmla="*/ 6815316 w 6815316"/>
              <a:gd name="connsiteY1" fmla="*/ 13252 h 3454952"/>
              <a:gd name="connsiteX2" fmla="*/ 6815316 w 6815316"/>
              <a:gd name="connsiteY2" fmla="*/ 3454952 h 3454952"/>
              <a:gd name="connsiteX3" fmla="*/ 3386315 w 6815316"/>
              <a:gd name="connsiteY3" fmla="*/ 3454952 h 3454952"/>
              <a:gd name="connsiteX4" fmla="*/ 0 w 6815316"/>
              <a:gd name="connsiteY4" fmla="*/ 0 h 3454952"/>
              <a:gd name="connsiteX0" fmla="*/ 0 w 6815316"/>
              <a:gd name="connsiteY0" fmla="*/ 0 h 3468702"/>
              <a:gd name="connsiteX1" fmla="*/ 6815316 w 6815316"/>
              <a:gd name="connsiteY1" fmla="*/ 13252 h 3468702"/>
              <a:gd name="connsiteX2" fmla="*/ 6815316 w 6815316"/>
              <a:gd name="connsiteY2" fmla="*/ 3454952 h 3468702"/>
              <a:gd name="connsiteX3" fmla="*/ 3420393 w 6815316"/>
              <a:gd name="connsiteY3" fmla="*/ 3468702 h 3468702"/>
              <a:gd name="connsiteX4" fmla="*/ 0 w 6815316"/>
              <a:gd name="connsiteY4" fmla="*/ 0 h 3468702"/>
              <a:gd name="connsiteX0" fmla="*/ 0 w 6815316"/>
              <a:gd name="connsiteY0" fmla="*/ 0 h 3454952"/>
              <a:gd name="connsiteX1" fmla="*/ 6815316 w 6815316"/>
              <a:gd name="connsiteY1" fmla="*/ 13252 h 3454952"/>
              <a:gd name="connsiteX2" fmla="*/ 6815316 w 6815316"/>
              <a:gd name="connsiteY2" fmla="*/ 3454952 h 3454952"/>
              <a:gd name="connsiteX3" fmla="*/ 3420393 w 6815316"/>
              <a:gd name="connsiteY3" fmla="*/ 3454952 h 3454952"/>
              <a:gd name="connsiteX4" fmla="*/ 0 w 6815316"/>
              <a:gd name="connsiteY4" fmla="*/ 0 h 3454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5316" h="3454952">
                <a:moveTo>
                  <a:pt x="0" y="0"/>
                </a:moveTo>
                <a:lnTo>
                  <a:pt x="6815316" y="13252"/>
                </a:lnTo>
                <a:lnTo>
                  <a:pt x="6815316" y="3454952"/>
                </a:lnTo>
                <a:lnTo>
                  <a:pt x="3420393" y="3454952"/>
                </a:lnTo>
                <a:lnTo>
                  <a:pt x="0" y="0"/>
                </a:lnTo>
                <a:close/>
              </a:path>
            </a:pathLst>
          </a:custGeom>
          <a:solidFill>
            <a:schemeClr val="accent6"/>
          </a:solidFill>
        </p:spPr>
        <p:txBody>
          <a:bodyPr anchor="ctr" anchorCtr="1">
            <a:normAutofit/>
          </a:bodyPr>
          <a:lstStyle>
            <a:lvl1pPr marL="0" indent="0">
              <a:buNone/>
              <a:defRPr sz="1600" i="1">
                <a:solidFill>
                  <a:schemeClr val="accent1"/>
                </a:solidFill>
              </a:defRPr>
            </a:lvl1pPr>
          </a:lstStyle>
          <a:p>
            <a:r>
              <a:rPr lang="en-GB"/>
              <a:t>Click icon to add picture</a:t>
            </a:r>
            <a:endParaRPr lang="es-ES"/>
          </a:p>
        </p:txBody>
      </p:sp>
      <p:sp>
        <p:nvSpPr>
          <p:cNvPr id="33" name="Picture Placeholder 32">
            <a:extLst>
              <a:ext uri="{FF2B5EF4-FFF2-40B4-BE49-F238E27FC236}">
                <a16:creationId xmlns:a16="http://schemas.microsoft.com/office/drawing/2014/main" id="{2DFB8A61-14CB-C647-97A0-F9E39ED10EBB}"/>
              </a:ext>
            </a:extLst>
          </p:cNvPr>
          <p:cNvSpPr>
            <a:spLocks noGrp="1"/>
          </p:cNvSpPr>
          <p:nvPr>
            <p:ph type="pic" sz="quarter" idx="20"/>
          </p:nvPr>
        </p:nvSpPr>
        <p:spPr>
          <a:xfrm>
            <a:off x="8731490" y="3407194"/>
            <a:ext cx="3471970" cy="3465094"/>
          </a:xfrm>
          <a:custGeom>
            <a:avLst/>
            <a:gdLst>
              <a:gd name="connsiteX0" fmla="*/ 0 w 3497204"/>
              <a:gd name="connsiteY0" fmla="*/ 3468688 h 3468688"/>
              <a:gd name="connsiteX1" fmla="*/ 0 w 3497204"/>
              <a:gd name="connsiteY1" fmla="*/ 0 h 3468688"/>
              <a:gd name="connsiteX2" fmla="*/ 3497204 w 3497204"/>
              <a:gd name="connsiteY2" fmla="*/ 3468688 h 3468688"/>
              <a:gd name="connsiteX3" fmla="*/ 0 w 3497204"/>
              <a:gd name="connsiteY3" fmla="*/ 3468688 h 3468688"/>
              <a:gd name="connsiteX0" fmla="*/ 0 w 3497204"/>
              <a:gd name="connsiteY0" fmla="*/ 3461812 h 3461812"/>
              <a:gd name="connsiteX1" fmla="*/ 27501 w 3497204"/>
              <a:gd name="connsiteY1" fmla="*/ 0 h 3461812"/>
              <a:gd name="connsiteX2" fmla="*/ 3497204 w 3497204"/>
              <a:gd name="connsiteY2" fmla="*/ 3461812 h 3461812"/>
              <a:gd name="connsiteX3" fmla="*/ 0 w 3497204"/>
              <a:gd name="connsiteY3" fmla="*/ 3461812 h 3461812"/>
              <a:gd name="connsiteX0" fmla="*/ 3485720 w 3485720"/>
              <a:gd name="connsiteY0" fmla="*/ 3593 h 3461812"/>
              <a:gd name="connsiteX1" fmla="*/ 0 w 3485720"/>
              <a:gd name="connsiteY1" fmla="*/ 0 h 3461812"/>
              <a:gd name="connsiteX2" fmla="*/ 3469703 w 3485720"/>
              <a:gd name="connsiteY2" fmla="*/ 3461812 h 3461812"/>
              <a:gd name="connsiteX3" fmla="*/ 3485720 w 3485720"/>
              <a:gd name="connsiteY3" fmla="*/ 3593 h 3461812"/>
              <a:gd name="connsiteX0" fmla="*/ 3471970 w 3471970"/>
              <a:gd name="connsiteY0" fmla="*/ 0 h 3465094"/>
              <a:gd name="connsiteX1" fmla="*/ 0 w 3471970"/>
              <a:gd name="connsiteY1" fmla="*/ 3282 h 3465094"/>
              <a:gd name="connsiteX2" fmla="*/ 3469703 w 3471970"/>
              <a:gd name="connsiteY2" fmla="*/ 3465094 h 3465094"/>
              <a:gd name="connsiteX3" fmla="*/ 3471970 w 3471970"/>
              <a:gd name="connsiteY3" fmla="*/ 0 h 3465094"/>
            </a:gdLst>
            <a:ahLst/>
            <a:cxnLst>
              <a:cxn ang="0">
                <a:pos x="connsiteX0" y="connsiteY0"/>
              </a:cxn>
              <a:cxn ang="0">
                <a:pos x="connsiteX1" y="connsiteY1"/>
              </a:cxn>
              <a:cxn ang="0">
                <a:pos x="connsiteX2" y="connsiteY2"/>
              </a:cxn>
              <a:cxn ang="0">
                <a:pos x="connsiteX3" y="connsiteY3"/>
              </a:cxn>
            </a:cxnLst>
            <a:rect l="l" t="t" r="r" b="b"/>
            <a:pathLst>
              <a:path w="3471970" h="3465094">
                <a:moveTo>
                  <a:pt x="3471970" y="0"/>
                </a:moveTo>
                <a:lnTo>
                  <a:pt x="0" y="3282"/>
                </a:lnTo>
                <a:lnTo>
                  <a:pt x="3469703" y="3465094"/>
                </a:lnTo>
                <a:cubicBezTo>
                  <a:pt x="3470459" y="2310063"/>
                  <a:pt x="3471214" y="1155031"/>
                  <a:pt x="3471970" y="0"/>
                </a:cubicBezTo>
                <a:close/>
              </a:path>
            </a:pathLst>
          </a:custGeom>
          <a:solidFill>
            <a:schemeClr val="accent2"/>
          </a:solidFill>
        </p:spPr>
        <p:txBody>
          <a:bodyPr anchor="ctr">
            <a:normAutofit/>
          </a:bodyPr>
          <a:lstStyle>
            <a:lvl1pPr marL="0" indent="0" algn="ctr">
              <a:buNone/>
              <a:defRPr sz="1600" i="1">
                <a:solidFill>
                  <a:schemeClr val="bg1"/>
                </a:solidFill>
              </a:defRPr>
            </a:lvl1pPr>
          </a:lstStyle>
          <a:p>
            <a:r>
              <a:rPr lang="en-GB"/>
              <a:t>Click icon to add picture</a:t>
            </a:r>
            <a:endParaRPr lang="es-ES"/>
          </a:p>
        </p:txBody>
      </p:sp>
      <p:sp>
        <p:nvSpPr>
          <p:cNvPr id="27" name="Text Placeholder 7">
            <a:extLst>
              <a:ext uri="{FF2B5EF4-FFF2-40B4-BE49-F238E27FC236}">
                <a16:creationId xmlns:a16="http://schemas.microsoft.com/office/drawing/2014/main" id="{FFC18E73-9E13-1346-88B2-987C05141778}"/>
              </a:ext>
            </a:extLst>
          </p:cNvPr>
          <p:cNvSpPr>
            <a:spLocks noGrp="1"/>
          </p:cNvSpPr>
          <p:nvPr>
            <p:ph type="body" sz="quarter" idx="19"/>
          </p:nvPr>
        </p:nvSpPr>
        <p:spPr>
          <a:xfrm>
            <a:off x="914401" y="3204095"/>
            <a:ext cx="10515600" cy="448841"/>
          </a:xfrm>
          <a:solidFill>
            <a:schemeClr val="accent1"/>
          </a:solidFill>
        </p:spPr>
        <p:txBody>
          <a:bodyPr wrap="square" lIns="72000" tIns="0" rIns="72000" bIns="0" anchor="ctr">
            <a:spAutoFit/>
          </a:bodyPr>
          <a:lstStyle>
            <a:lvl1pPr marL="0" indent="0">
              <a:lnSpc>
                <a:spcPts val="3500"/>
              </a:lnSpc>
              <a:buNone/>
              <a:defRPr sz="320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34110329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0704AC-D1DA-824B-866B-2660F63690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
          </a:p>
        </p:txBody>
      </p:sp>
      <p:sp>
        <p:nvSpPr>
          <p:cNvPr id="9" name="Title Placeholder 8">
            <a:extLst>
              <a:ext uri="{FF2B5EF4-FFF2-40B4-BE49-F238E27FC236}">
                <a16:creationId xmlns:a16="http://schemas.microsoft.com/office/drawing/2014/main" id="{3A29CCB6-0BA3-D841-92AA-E96358A15C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s-ES"/>
          </a:p>
        </p:txBody>
      </p:sp>
    </p:spTree>
    <p:extLst>
      <p:ext uri="{BB962C8B-B14F-4D97-AF65-F5344CB8AC3E}">
        <p14:creationId xmlns:p14="http://schemas.microsoft.com/office/powerpoint/2010/main" val="2348772229"/>
      </p:ext>
    </p:extLst>
  </p:cSld>
  <p:clrMap bg1="lt1" tx1="dk1" bg2="lt2" tx2="dk2" accent1="accent1" accent2="accent2" accent3="accent3" accent4="accent4" accent5="accent5" accent6="accent6" hlink="hlink" folHlink="folHlink"/>
  <p:sldLayoutIdLst>
    <p:sldLayoutId id="2147483662" r:id="rId1"/>
    <p:sldLayoutId id="2147483651" r:id="rId2"/>
    <p:sldLayoutId id="2147483649" r:id="rId3"/>
    <p:sldLayoutId id="2147483680" r:id="rId4"/>
    <p:sldLayoutId id="2147483663" r:id="rId5"/>
    <p:sldLayoutId id="2147483655" r:id="rId6"/>
    <p:sldLayoutId id="2147483665" r:id="rId7"/>
    <p:sldLayoutId id="2147483687" r:id="rId8"/>
    <p:sldLayoutId id="2147483668" r:id="rId9"/>
    <p:sldLayoutId id="2147483666" r:id="rId10"/>
    <p:sldLayoutId id="2147483688" r:id="rId11"/>
    <p:sldLayoutId id="2147483667" r:id="rId12"/>
    <p:sldLayoutId id="2147483654" r:id="rId13"/>
    <p:sldLayoutId id="2147483681" r:id="rId14"/>
    <p:sldLayoutId id="2147483682" r:id="rId15"/>
    <p:sldLayoutId id="2147483683" r:id="rId16"/>
    <p:sldLayoutId id="2147483684" r:id="rId17"/>
    <p:sldLayoutId id="2147483652" r:id="rId18"/>
    <p:sldLayoutId id="2147483653" r:id="rId19"/>
    <p:sldLayoutId id="2147483656" r:id="rId20"/>
    <p:sldLayoutId id="2147483674" r:id="rId21"/>
    <p:sldLayoutId id="2147483685" r:id="rId22"/>
    <p:sldLayoutId id="2147483671" r:id="rId23"/>
    <p:sldLayoutId id="2147483686" r:id="rId24"/>
    <p:sldLayoutId id="2147483676" r:id="rId25"/>
    <p:sldLayoutId id="2147483679" r:id="rId26"/>
    <p:sldLayoutId id="2147483689" r:id="rId27"/>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110000"/>
        <a:buFont typeface="Arial" panose="020B0604020202020204" pitchFamily="34" charset="0"/>
        <a:buChar char="•"/>
        <a:defRPr sz="2800" kern="1200">
          <a:solidFill>
            <a:schemeClr val="tx1">
              <a:lumMod val="90000"/>
              <a:lumOff val="10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110000"/>
        <a:buFont typeface="STIXGeneral-Regular" pitchFamily="2" charset="2"/>
        <a:buChar char="⎯"/>
        <a:defRPr sz="2400" kern="1200">
          <a:solidFill>
            <a:schemeClr val="tx1">
              <a:lumMod val="90000"/>
              <a:lumOff val="10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2000" kern="1200">
          <a:solidFill>
            <a:schemeClr val="tx1">
              <a:lumMod val="90000"/>
              <a:lumOff val="10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800" kern="1200">
          <a:solidFill>
            <a:schemeClr val="tx1">
              <a:lumMod val="90000"/>
              <a:lumOff val="10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110000"/>
        <a:buFont typeface="Arial" panose="020B0604020202020204" pitchFamily="34" charset="0"/>
        <a:buChar char="•"/>
        <a:defRPr sz="1800" kern="1200">
          <a:solidFill>
            <a:schemeClr val="tx1">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10931-C0B8-0F51-E13E-74822496247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5AC996D-166A-73D1-D0BF-E920B445C797}"/>
              </a:ext>
            </a:extLst>
          </p:cNvPr>
          <p:cNvPicPr>
            <a:picLocks noChangeAspect="1"/>
          </p:cNvPicPr>
          <p:nvPr/>
        </p:nvPicPr>
        <p:blipFill>
          <a:blip r:embed="rId2"/>
          <a:stretch>
            <a:fillRect/>
          </a:stretch>
        </p:blipFill>
        <p:spPr>
          <a:xfrm>
            <a:off x="2207457" y="5791299"/>
            <a:ext cx="539751" cy="539751"/>
          </a:xfrm>
          <a:prstGeom prst="rect">
            <a:avLst/>
          </a:prstGeom>
        </p:spPr>
      </p:pic>
      <p:pic>
        <p:nvPicPr>
          <p:cNvPr id="5" name="Picture 4">
            <a:extLst>
              <a:ext uri="{FF2B5EF4-FFF2-40B4-BE49-F238E27FC236}">
                <a16:creationId xmlns:a16="http://schemas.microsoft.com/office/drawing/2014/main" id="{AA755FBF-0D96-69FE-6637-7597D4D62630}"/>
              </a:ext>
            </a:extLst>
          </p:cNvPr>
          <p:cNvPicPr>
            <a:picLocks noChangeAspect="1"/>
          </p:cNvPicPr>
          <p:nvPr/>
        </p:nvPicPr>
        <p:blipFill>
          <a:blip r:embed="rId3"/>
          <a:stretch>
            <a:fillRect/>
          </a:stretch>
        </p:blipFill>
        <p:spPr>
          <a:xfrm>
            <a:off x="2860840" y="5958840"/>
            <a:ext cx="1134912" cy="502920"/>
          </a:xfrm>
          <a:prstGeom prst="rect">
            <a:avLst/>
          </a:prstGeom>
        </p:spPr>
      </p:pic>
      <p:pic>
        <p:nvPicPr>
          <p:cNvPr id="7" name="Picture 6">
            <a:extLst>
              <a:ext uri="{FF2B5EF4-FFF2-40B4-BE49-F238E27FC236}">
                <a16:creationId xmlns:a16="http://schemas.microsoft.com/office/drawing/2014/main" id="{C9B2DBBD-21DA-718A-27F0-0DDAA740C62B}"/>
              </a:ext>
            </a:extLst>
          </p:cNvPr>
          <p:cNvPicPr>
            <a:picLocks noChangeAspect="1"/>
          </p:cNvPicPr>
          <p:nvPr/>
        </p:nvPicPr>
        <p:blipFill>
          <a:blip r:embed="rId4"/>
          <a:stretch>
            <a:fillRect/>
          </a:stretch>
        </p:blipFill>
        <p:spPr>
          <a:xfrm>
            <a:off x="4180461" y="6024880"/>
            <a:ext cx="1871169" cy="320358"/>
          </a:xfrm>
          <a:prstGeom prst="rect">
            <a:avLst/>
          </a:prstGeom>
        </p:spPr>
      </p:pic>
      <p:pic>
        <p:nvPicPr>
          <p:cNvPr id="4" name="Content Placeholder 4">
            <a:extLst>
              <a:ext uri="{FF2B5EF4-FFF2-40B4-BE49-F238E27FC236}">
                <a16:creationId xmlns:a16="http://schemas.microsoft.com/office/drawing/2014/main" id="{E946C0B8-A7A1-036E-497E-EF6B8123585D}"/>
              </a:ext>
            </a:extLst>
          </p:cNvPr>
          <p:cNvPicPr>
            <a:picLocks noChangeAspect="1"/>
          </p:cNvPicPr>
          <p:nvPr/>
        </p:nvPicPr>
        <p:blipFill>
          <a:blip r:embed="rId5"/>
          <a:srcRect/>
          <a:stretch/>
        </p:blipFill>
        <p:spPr>
          <a:xfrm>
            <a:off x="2792362" y="2494458"/>
            <a:ext cx="6606990" cy="1869083"/>
          </a:xfrm>
          <a:prstGeom prst="rect">
            <a:avLst/>
          </a:prstGeom>
        </p:spPr>
      </p:pic>
    </p:spTree>
    <p:extLst>
      <p:ext uri="{BB962C8B-B14F-4D97-AF65-F5344CB8AC3E}">
        <p14:creationId xmlns:p14="http://schemas.microsoft.com/office/powerpoint/2010/main" val="1010865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10000"/>
            <a:lumOff val="90000"/>
          </a:schemeClr>
        </a:solidFill>
        <a:effectLst/>
      </p:bgPr>
    </p:bg>
    <p:spTree>
      <p:nvGrpSpPr>
        <p:cNvPr id="1" name="">
          <a:extLst>
            <a:ext uri="{FF2B5EF4-FFF2-40B4-BE49-F238E27FC236}">
              <a16:creationId xmlns:a16="http://schemas.microsoft.com/office/drawing/2014/main" id="{21701737-93C7-8FF8-F159-D87CBC81A1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4DEC53-1217-92CF-7A09-1328E9BB2567}"/>
              </a:ext>
            </a:extLst>
          </p:cNvPr>
          <p:cNvSpPr>
            <a:spLocks noGrp="1"/>
          </p:cNvSpPr>
          <p:nvPr>
            <p:ph type="title"/>
          </p:nvPr>
        </p:nvSpPr>
        <p:spPr>
          <a:xfrm>
            <a:off x="838200" y="3663"/>
            <a:ext cx="10515600" cy="1325563"/>
          </a:xfrm>
        </p:spPr>
        <p:txBody>
          <a:bodyPr/>
          <a:lstStyle/>
          <a:p>
            <a:r>
              <a:rPr lang="fr-FR"/>
              <a:t>Activités indicatives du résultat 2.1</a:t>
            </a:r>
            <a:endParaRPr lang="fr-FR" noProof="0">
              <a:ea typeface="Calibri"/>
              <a:cs typeface="Calibri"/>
            </a:endParaRPr>
          </a:p>
        </p:txBody>
      </p:sp>
      <p:sp>
        <p:nvSpPr>
          <p:cNvPr id="5" name="Title 1">
            <a:extLst>
              <a:ext uri="{FF2B5EF4-FFF2-40B4-BE49-F238E27FC236}">
                <a16:creationId xmlns:a16="http://schemas.microsoft.com/office/drawing/2014/main" id="{A03C9E72-320B-9EB4-42D6-D023D154E941}"/>
              </a:ext>
            </a:extLst>
          </p:cNvPr>
          <p:cNvSpPr txBox="1">
            <a:spLocks/>
          </p:cNvSpPr>
          <p:nvPr/>
        </p:nvSpPr>
        <p:spPr>
          <a:xfrm>
            <a:off x="517444" y="1451190"/>
            <a:ext cx="10363200" cy="4241101"/>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nSpc>
                <a:spcPct val="100000"/>
              </a:lnSpc>
              <a:spcBef>
                <a:spcPts val="600"/>
              </a:spcBef>
              <a:spcAft>
                <a:spcPts val="600"/>
              </a:spcAft>
            </a:pPr>
            <a:r>
              <a:rPr lang="fr-FR" sz="1800" b="1" u="sng">
                <a:solidFill>
                  <a:schemeClr val="tx1"/>
                </a:solidFill>
              </a:rPr>
              <a:t>Résultats</a:t>
            </a:r>
            <a:r>
              <a:rPr lang="fr-FR" sz="1800" b="1" u="sng" noProof="0">
                <a:solidFill>
                  <a:schemeClr val="tx1"/>
                </a:solidFill>
              </a:rPr>
              <a:t> 2.1 </a:t>
            </a:r>
            <a:r>
              <a:rPr lang="fr-FR" sz="1800" u="sng" noProof="0">
                <a:solidFill>
                  <a:schemeClr val="tx1"/>
                </a:solidFill>
              </a:rPr>
              <a:t>:</a:t>
            </a:r>
            <a:r>
              <a:rPr lang="fr-FR" sz="1800" b="1" noProof="0">
                <a:solidFill>
                  <a:schemeClr val="tx1"/>
                </a:solidFill>
              </a:rPr>
              <a:t> des cadres et outils pour la mise en œuvre de l’APV FLEGT sont développés et opérationnalisés</a:t>
            </a:r>
            <a:r>
              <a:rPr lang="fr-FR" sz="1600" b="1" noProof="0">
                <a:solidFill>
                  <a:schemeClr val="tx1"/>
                </a:solidFill>
              </a:rPr>
              <a:t> </a:t>
            </a:r>
            <a:endParaRPr lang="fr-FR" sz="1600" b="1" noProof="0">
              <a:solidFill>
                <a:schemeClr val="tx1"/>
              </a:solidFill>
              <a:ea typeface="Calibri"/>
              <a:cs typeface="Calibri"/>
            </a:endParaRPr>
          </a:p>
          <a:p>
            <a:pPr>
              <a:lnSpc>
                <a:spcPct val="100000"/>
              </a:lnSpc>
              <a:spcBef>
                <a:spcPts val="600"/>
              </a:spcBef>
              <a:spcAft>
                <a:spcPts val="600"/>
              </a:spcAft>
            </a:pPr>
            <a:r>
              <a:rPr lang="fr-FR" sz="1800">
                <a:solidFill>
                  <a:schemeClr val="tx1"/>
                </a:solidFill>
                <a:ea typeface="Calibri"/>
                <a:cs typeface="Calibri"/>
              </a:rPr>
              <a:t>2.1.1 - </a:t>
            </a:r>
            <a:r>
              <a:rPr lang="fr-FR" sz="1800">
                <a:solidFill>
                  <a:srgbClr val="000000"/>
                </a:solidFill>
                <a:latin typeface="Calibri"/>
                <a:ea typeface="Calibri"/>
                <a:cs typeface="Calibri"/>
              </a:rPr>
              <a:t>Les cadres de dialogue, de concertation et de coordination prévus par l’accord (notamment un Comité Conjoint de Mise en Œuvre (CCMO)) , sont mis en place d'une part; et un système de planification, de suivi, d'évaluation et d'orientation de la mise en </a:t>
            </a:r>
            <a:r>
              <a:rPr lang="fr-FR" sz="1800" err="1">
                <a:solidFill>
                  <a:srgbClr val="000000"/>
                </a:solidFill>
                <a:latin typeface="Calibri"/>
                <a:ea typeface="Calibri"/>
                <a:cs typeface="Calibri"/>
              </a:rPr>
              <a:t>oeuvre</a:t>
            </a:r>
            <a:r>
              <a:rPr lang="fr-FR" sz="1800">
                <a:solidFill>
                  <a:srgbClr val="000000"/>
                </a:solidFill>
                <a:latin typeface="Calibri"/>
                <a:ea typeface="Calibri"/>
                <a:cs typeface="Calibri"/>
              </a:rPr>
              <a:t> de l'Accord est opérationnalisé d'autre part, par l'UE et la Côte d'Ivoire.</a:t>
            </a:r>
          </a:p>
          <a:p>
            <a:pPr marL="285750" indent="-285750" algn="just">
              <a:buFont typeface="Arial"/>
              <a:buChar char="•"/>
            </a:pPr>
            <a:r>
              <a:rPr lang="fr-FR" sz="1800">
                <a:solidFill>
                  <a:srgbClr val="000000"/>
                </a:solidFill>
                <a:latin typeface="Calibri"/>
                <a:ea typeface="Calibri"/>
                <a:cs typeface="Calibri"/>
              </a:rPr>
              <a:t>Soutenir la participation et la représentation active de la société civile  dans les structures de mise en œuvre, notamment le CCMO et CNGF : facilitation d’un cadre d’échange et de coordination pour les plateformes de la société civile impliquées dans le processus APV en vue de favoriser une bonne représentation, à travers des concertations préalables aux réunions des différentes structures ou des consultations en aval de ces réunions, et le renforcement de leurs capacités techniques et organisationnelles .</a:t>
            </a:r>
          </a:p>
          <a:p>
            <a:pPr marL="285750" indent="-285750" algn="just">
              <a:buFont typeface="Arial"/>
              <a:buChar char="•"/>
            </a:pPr>
            <a:endParaRPr lang="fr-FR" sz="1800">
              <a:solidFill>
                <a:srgbClr val="000000"/>
              </a:solidFill>
              <a:latin typeface="Calibri"/>
              <a:ea typeface="Calibri"/>
              <a:cs typeface="Calibri"/>
            </a:endParaRPr>
          </a:p>
          <a:p>
            <a:pPr marL="285750" indent="-285750" algn="just">
              <a:buFont typeface="Arial"/>
              <a:buChar char="•"/>
            </a:pPr>
            <a:r>
              <a:rPr lang="fr-FR" sz="1800">
                <a:solidFill>
                  <a:srgbClr val="000000"/>
                </a:solidFill>
                <a:latin typeface="Calibri"/>
                <a:ea typeface="Calibri"/>
                <a:cs typeface="Calibri"/>
              </a:rPr>
              <a:t>Appuyer la société civile à présenter les problématiques et acquis actuels dans le secteur du bois ivoirien sur base de rapports d’observation indépendante lors des </a:t>
            </a:r>
            <a:r>
              <a:rPr lang="fr-FR" sz="1800" err="1">
                <a:solidFill>
                  <a:srgbClr val="000000"/>
                </a:solidFill>
                <a:latin typeface="Calibri"/>
                <a:ea typeface="Calibri"/>
                <a:cs typeface="Calibri"/>
              </a:rPr>
              <a:t>CCMOs</a:t>
            </a:r>
            <a:r>
              <a:rPr lang="fr-FR" sz="1800">
                <a:solidFill>
                  <a:srgbClr val="000000"/>
                </a:solidFill>
                <a:latin typeface="Calibri"/>
                <a:ea typeface="Calibri"/>
                <a:cs typeface="Calibri"/>
              </a:rPr>
              <a:t> et organiser des rencontres spécifiques entre la société civile et la délégation de l’Union européenne. </a:t>
            </a:r>
          </a:p>
          <a:p>
            <a:pPr marL="285750" indent="-285750" algn="just">
              <a:buFont typeface="Arial"/>
              <a:buChar char="•"/>
            </a:pPr>
            <a:endParaRPr lang="fr-FR" sz="1800">
              <a:solidFill>
                <a:srgbClr val="000000"/>
              </a:solidFill>
              <a:latin typeface="Calibri"/>
              <a:ea typeface="Calibri"/>
              <a:cs typeface="Calibri"/>
            </a:endParaRPr>
          </a:p>
          <a:p>
            <a:pPr marL="285750" indent="-285750" algn="just">
              <a:buFont typeface="Arial"/>
              <a:buChar char="•"/>
            </a:pPr>
            <a:r>
              <a:rPr lang="fr-FR" sz="1800">
                <a:solidFill>
                  <a:srgbClr val="000000"/>
                </a:solidFill>
                <a:latin typeface="Calibri"/>
                <a:ea typeface="Calibri"/>
                <a:cs typeface="Calibri"/>
              </a:rPr>
              <a:t>Soutenir la participation de la société civile aux visites de terrain dans le cadre du CCMO. </a:t>
            </a:r>
          </a:p>
          <a:p>
            <a:pPr>
              <a:lnSpc>
                <a:spcPct val="100000"/>
              </a:lnSpc>
              <a:spcBef>
                <a:spcPts val="600"/>
              </a:spcBef>
              <a:spcAft>
                <a:spcPts val="600"/>
              </a:spcAft>
            </a:pPr>
            <a:endParaRPr lang="fr-FR" sz="1600">
              <a:solidFill>
                <a:srgbClr val="000000"/>
              </a:solidFill>
              <a:latin typeface="Calibri"/>
              <a:ea typeface="Calibri"/>
              <a:cs typeface="Calibri"/>
            </a:endParaRPr>
          </a:p>
          <a:p>
            <a:pPr>
              <a:lnSpc>
                <a:spcPct val="100000"/>
              </a:lnSpc>
              <a:spcBef>
                <a:spcPts val="600"/>
              </a:spcBef>
              <a:spcAft>
                <a:spcPts val="600"/>
              </a:spcAft>
            </a:pPr>
            <a:endParaRPr lang="fr-FR" sz="1600">
              <a:solidFill>
                <a:srgbClr val="000000"/>
              </a:solidFill>
              <a:ea typeface="Calibri"/>
              <a:cs typeface="Calibri"/>
            </a:endParaRPr>
          </a:p>
          <a:p>
            <a:pPr>
              <a:lnSpc>
                <a:spcPct val="100000"/>
              </a:lnSpc>
              <a:spcBef>
                <a:spcPts val="600"/>
              </a:spcBef>
              <a:spcAft>
                <a:spcPts val="600"/>
              </a:spcAft>
            </a:pPr>
            <a:endParaRPr lang="fr-FR" sz="1600" b="1" noProof="0">
              <a:solidFill>
                <a:schemeClr val="tx1"/>
              </a:solidFill>
              <a:ea typeface="Calibri"/>
              <a:cs typeface="Calibri"/>
            </a:endParaRPr>
          </a:p>
          <a:p>
            <a:pPr>
              <a:lnSpc>
                <a:spcPct val="100000"/>
              </a:lnSpc>
              <a:spcBef>
                <a:spcPts val="600"/>
              </a:spcBef>
              <a:spcAft>
                <a:spcPts val="600"/>
              </a:spcAft>
            </a:pPr>
            <a:endParaRPr lang="fr-FR" sz="2500" b="1">
              <a:solidFill>
                <a:schemeClr val="tx1"/>
              </a:solidFill>
            </a:endParaRPr>
          </a:p>
        </p:txBody>
      </p:sp>
    </p:spTree>
    <p:extLst>
      <p:ext uri="{BB962C8B-B14F-4D97-AF65-F5344CB8AC3E}">
        <p14:creationId xmlns:p14="http://schemas.microsoft.com/office/powerpoint/2010/main" val="393723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10000"/>
            <a:lumOff val="90000"/>
          </a:schemeClr>
        </a:solidFill>
        <a:effectLst/>
      </p:bgPr>
    </p:bg>
    <p:spTree>
      <p:nvGrpSpPr>
        <p:cNvPr id="1" name="">
          <a:extLst>
            <a:ext uri="{FF2B5EF4-FFF2-40B4-BE49-F238E27FC236}">
              <a16:creationId xmlns:a16="http://schemas.microsoft.com/office/drawing/2014/main" id="{38EEBD58-C068-189D-3673-461D5E0F59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621A2E-0C96-0563-B633-854E300ADB31}"/>
              </a:ext>
            </a:extLst>
          </p:cNvPr>
          <p:cNvSpPr>
            <a:spLocks noGrp="1"/>
          </p:cNvSpPr>
          <p:nvPr>
            <p:ph type="title"/>
          </p:nvPr>
        </p:nvSpPr>
        <p:spPr>
          <a:xfrm>
            <a:off x="838200" y="3663"/>
            <a:ext cx="10515600" cy="1325563"/>
          </a:xfrm>
        </p:spPr>
        <p:txBody>
          <a:bodyPr/>
          <a:lstStyle/>
          <a:p>
            <a:r>
              <a:rPr lang="fr-FR"/>
              <a:t>Activités indicatives du résultat 2.1</a:t>
            </a:r>
            <a:endParaRPr lang="en-US"/>
          </a:p>
        </p:txBody>
      </p:sp>
      <p:sp>
        <p:nvSpPr>
          <p:cNvPr id="5" name="Title 1">
            <a:extLst>
              <a:ext uri="{FF2B5EF4-FFF2-40B4-BE49-F238E27FC236}">
                <a16:creationId xmlns:a16="http://schemas.microsoft.com/office/drawing/2014/main" id="{E0CA1D88-FA2B-9525-BD46-EA732A247B27}"/>
              </a:ext>
            </a:extLst>
          </p:cNvPr>
          <p:cNvSpPr txBox="1">
            <a:spLocks/>
          </p:cNvSpPr>
          <p:nvPr/>
        </p:nvSpPr>
        <p:spPr>
          <a:xfrm>
            <a:off x="843856" y="1173795"/>
            <a:ext cx="10363200" cy="4241101"/>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nSpc>
                <a:spcPct val="100000"/>
              </a:lnSpc>
              <a:spcBef>
                <a:spcPts val="600"/>
              </a:spcBef>
              <a:spcAft>
                <a:spcPts val="600"/>
              </a:spcAft>
            </a:pPr>
            <a:r>
              <a:rPr lang="fr-FR" sz="1800">
                <a:solidFill>
                  <a:srgbClr val="000000"/>
                </a:solidFill>
                <a:latin typeface="Calibri"/>
                <a:ea typeface="Calibri"/>
                <a:cs typeface="Calibri"/>
              </a:rPr>
              <a:t>2.1.2 - Le SVL décrit en annexe III de l’accord est développé et évalué comme étant prêt pour la délivrance des autorisations FLEGT couvrant les exportations de bois vers l’UE</a:t>
            </a:r>
            <a:endParaRPr lang="fr-FR" sz="1800" b="1">
              <a:solidFill>
                <a:srgbClr val="0D0D0D"/>
              </a:solidFill>
              <a:latin typeface="Calibri"/>
              <a:ea typeface="Calibri"/>
              <a:cs typeface="Calibri"/>
            </a:endParaRPr>
          </a:p>
          <a:p>
            <a:pPr marL="285750" indent="-285750">
              <a:lnSpc>
                <a:spcPct val="100000"/>
              </a:lnSpc>
              <a:spcBef>
                <a:spcPts val="600"/>
              </a:spcBef>
              <a:spcAft>
                <a:spcPts val="600"/>
              </a:spcAft>
              <a:buFont typeface="Arial"/>
              <a:buChar char="•"/>
            </a:pPr>
            <a:r>
              <a:rPr lang="fr-FR" sz="1600">
                <a:solidFill>
                  <a:srgbClr val="000000"/>
                </a:solidFill>
                <a:latin typeface="Calibri"/>
                <a:ea typeface="Calibri"/>
                <a:cs typeface="Calibri"/>
              </a:rPr>
              <a:t>Soutenir la participation active des </a:t>
            </a:r>
            <a:r>
              <a:rPr lang="fr-FR" sz="1600" err="1">
                <a:solidFill>
                  <a:srgbClr val="000000"/>
                </a:solidFill>
                <a:latin typeface="Calibri"/>
                <a:ea typeface="Calibri"/>
                <a:cs typeface="Calibri"/>
              </a:rPr>
              <a:t>expert-es</a:t>
            </a:r>
            <a:r>
              <a:rPr lang="fr-FR" sz="1600">
                <a:solidFill>
                  <a:srgbClr val="000000"/>
                </a:solidFill>
                <a:latin typeface="Calibri"/>
                <a:ea typeface="Calibri"/>
                <a:cs typeface="Calibri"/>
              </a:rPr>
              <a:t> de la société civile dans le groupe de travail SVL ainsi qu’aux voyages d’échange ;</a:t>
            </a:r>
          </a:p>
          <a:p>
            <a:pPr marL="285750" indent="-285750">
              <a:lnSpc>
                <a:spcPct val="100000"/>
              </a:lnSpc>
              <a:spcBef>
                <a:spcPts val="600"/>
              </a:spcBef>
              <a:spcAft>
                <a:spcPts val="600"/>
              </a:spcAft>
              <a:buFont typeface="Arial"/>
              <a:buChar char="•"/>
            </a:pPr>
            <a:r>
              <a:rPr lang="fr-FR" sz="1600">
                <a:solidFill>
                  <a:srgbClr val="000000"/>
                </a:solidFill>
                <a:latin typeface="Calibri"/>
                <a:ea typeface="Calibri"/>
                <a:cs typeface="Calibri"/>
              </a:rPr>
              <a:t>Soutenir l’implication de la société civile dans le développement et la mise en œuvre du SVL, y inclus le module OI dans le SNVLT et l’accès aux informations forestières ;</a:t>
            </a:r>
          </a:p>
          <a:p>
            <a:pPr marL="285750" indent="-285750">
              <a:lnSpc>
                <a:spcPct val="100000"/>
              </a:lnSpc>
              <a:spcBef>
                <a:spcPts val="600"/>
              </a:spcBef>
              <a:spcAft>
                <a:spcPts val="600"/>
              </a:spcAft>
              <a:buFont typeface="Arial"/>
              <a:buChar char="•"/>
            </a:pPr>
            <a:r>
              <a:rPr lang="fr-FR" sz="1600">
                <a:solidFill>
                  <a:srgbClr val="000000"/>
                </a:solidFill>
                <a:latin typeface="Calibri"/>
                <a:ea typeface="Calibri"/>
                <a:cs typeface="Calibri"/>
              </a:rPr>
              <a:t>Organiser des formations à destination de la société civile sur les fonctionnalités des modules et procédures du SVL, notamment celles relatives à la légalité, la transparence et l’OI en vue de la soumission d’alertes et/ou de rapports complets ;</a:t>
            </a:r>
          </a:p>
          <a:p>
            <a:pPr marL="285750" indent="-285750">
              <a:lnSpc>
                <a:spcPct val="100000"/>
              </a:lnSpc>
              <a:spcBef>
                <a:spcPts val="600"/>
              </a:spcBef>
              <a:spcAft>
                <a:spcPts val="600"/>
              </a:spcAft>
              <a:buFont typeface="Arial"/>
              <a:buChar char="•"/>
            </a:pPr>
            <a:r>
              <a:rPr lang="fr-FR" sz="1600">
                <a:solidFill>
                  <a:srgbClr val="000000"/>
                </a:solidFill>
                <a:latin typeface="Calibri"/>
                <a:ea typeface="Calibri"/>
                <a:cs typeface="Calibri"/>
              </a:rPr>
              <a:t>Accompagner la société civile en vue de sa participation aux réunions de développement des standards nationaux des certificats privés ; </a:t>
            </a:r>
          </a:p>
          <a:p>
            <a:pPr marL="285750" indent="-285750">
              <a:lnSpc>
                <a:spcPct val="100000"/>
              </a:lnSpc>
              <a:spcBef>
                <a:spcPts val="600"/>
              </a:spcBef>
              <a:spcAft>
                <a:spcPts val="600"/>
              </a:spcAft>
              <a:buFont typeface="Arial"/>
              <a:buChar char="•"/>
            </a:pPr>
            <a:r>
              <a:rPr lang="fr-FR" sz="1600">
                <a:solidFill>
                  <a:srgbClr val="000000"/>
                </a:solidFill>
                <a:latin typeface="Calibri"/>
                <a:ea typeface="Calibri"/>
                <a:cs typeface="Calibri"/>
              </a:rPr>
              <a:t>Soutenir la participation de la société civile dans le développement du manuel de vérification avec un focus particulier notamment sur l’OI et le système de gestion des plaintes ; </a:t>
            </a:r>
          </a:p>
          <a:p>
            <a:pPr marL="285750" indent="-285750">
              <a:lnSpc>
                <a:spcPct val="100000"/>
              </a:lnSpc>
              <a:spcBef>
                <a:spcPts val="600"/>
              </a:spcBef>
              <a:spcAft>
                <a:spcPts val="600"/>
              </a:spcAft>
              <a:buFont typeface="Arial"/>
              <a:buChar char="•"/>
            </a:pPr>
            <a:r>
              <a:rPr lang="fr-FR" sz="1600">
                <a:solidFill>
                  <a:srgbClr val="000000"/>
                </a:solidFill>
                <a:latin typeface="Calibri"/>
                <a:ea typeface="Calibri"/>
                <a:cs typeface="Calibri"/>
              </a:rPr>
              <a:t>Appui au développement de la stratégie globale d’observation indépendante de la société civile afin de favoriser la coordination, la méthodologie, les outils d’opérationnalisation, la qualité et l’impact de leurs efforts de collecte de données pour l’amélioration de la gouvernance du secteur ; </a:t>
            </a:r>
          </a:p>
          <a:p>
            <a:pPr marL="285750" indent="-285750">
              <a:lnSpc>
                <a:spcPct val="100000"/>
              </a:lnSpc>
              <a:spcBef>
                <a:spcPts val="600"/>
              </a:spcBef>
              <a:spcAft>
                <a:spcPts val="600"/>
              </a:spcAft>
              <a:buFont typeface="Arial"/>
              <a:buChar char="•"/>
            </a:pPr>
            <a:r>
              <a:rPr lang="fr-FR" sz="1600">
                <a:solidFill>
                  <a:srgbClr val="000000"/>
                </a:solidFill>
                <a:latin typeface="Calibri"/>
                <a:ea typeface="Calibri"/>
                <a:cs typeface="Calibri"/>
              </a:rPr>
              <a:t>Appui des OSC dans la conduite de missions d’observation indépendante, y compris des OSC locales, et dans la diffusion des rapports d’OI ; </a:t>
            </a:r>
          </a:p>
          <a:p>
            <a:pPr>
              <a:lnSpc>
                <a:spcPct val="100000"/>
              </a:lnSpc>
              <a:spcBef>
                <a:spcPts val="600"/>
              </a:spcBef>
              <a:spcAft>
                <a:spcPts val="600"/>
              </a:spcAft>
            </a:pPr>
            <a:endParaRPr lang="fr-FR" sz="1600">
              <a:solidFill>
                <a:srgbClr val="000000"/>
              </a:solidFill>
              <a:latin typeface="Calibri"/>
              <a:ea typeface="Calibri"/>
              <a:cs typeface="Calibri"/>
            </a:endParaRPr>
          </a:p>
          <a:p>
            <a:pPr>
              <a:lnSpc>
                <a:spcPct val="100000"/>
              </a:lnSpc>
              <a:spcBef>
                <a:spcPts val="600"/>
              </a:spcBef>
              <a:spcAft>
                <a:spcPts val="600"/>
              </a:spcAft>
            </a:pPr>
            <a:endParaRPr lang="fr-FR" sz="1600">
              <a:solidFill>
                <a:srgbClr val="000000"/>
              </a:solidFill>
              <a:latin typeface="Calibri"/>
              <a:ea typeface="Calibri"/>
              <a:cs typeface="Calibri"/>
            </a:endParaRPr>
          </a:p>
          <a:p>
            <a:pPr marL="285750" indent="-285750">
              <a:lnSpc>
                <a:spcPct val="100000"/>
              </a:lnSpc>
              <a:spcBef>
                <a:spcPts val="600"/>
              </a:spcBef>
              <a:spcAft>
                <a:spcPts val="600"/>
              </a:spcAft>
              <a:buFont typeface="Arial"/>
              <a:buChar char="•"/>
            </a:pPr>
            <a:endParaRPr lang="fr-FR" sz="1600">
              <a:solidFill>
                <a:srgbClr val="000000"/>
              </a:solidFill>
              <a:latin typeface="Calibri"/>
              <a:ea typeface="Calibri"/>
              <a:cs typeface="Calibri"/>
            </a:endParaRPr>
          </a:p>
          <a:p>
            <a:pPr>
              <a:lnSpc>
                <a:spcPct val="100000"/>
              </a:lnSpc>
              <a:spcBef>
                <a:spcPts val="600"/>
              </a:spcBef>
              <a:spcAft>
                <a:spcPts val="600"/>
              </a:spcAft>
            </a:pPr>
            <a:endParaRPr lang="fr-FR" sz="1600">
              <a:solidFill>
                <a:srgbClr val="000000"/>
              </a:solidFill>
              <a:latin typeface="Calibri"/>
              <a:ea typeface="Calibri"/>
              <a:cs typeface="Calibri"/>
            </a:endParaRPr>
          </a:p>
          <a:p>
            <a:pPr>
              <a:lnSpc>
                <a:spcPct val="100000"/>
              </a:lnSpc>
              <a:spcBef>
                <a:spcPts val="600"/>
              </a:spcBef>
              <a:spcAft>
                <a:spcPts val="600"/>
              </a:spcAft>
            </a:pPr>
            <a:endParaRPr lang="fr-FR"/>
          </a:p>
        </p:txBody>
      </p:sp>
    </p:spTree>
    <p:extLst>
      <p:ext uri="{BB962C8B-B14F-4D97-AF65-F5344CB8AC3E}">
        <p14:creationId xmlns:p14="http://schemas.microsoft.com/office/powerpoint/2010/main" val="221750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10000"/>
            <a:lumOff val="90000"/>
          </a:schemeClr>
        </a:solidFill>
        <a:effectLst/>
      </p:bgPr>
    </p:bg>
    <p:spTree>
      <p:nvGrpSpPr>
        <p:cNvPr id="1" name="">
          <a:extLst>
            <a:ext uri="{FF2B5EF4-FFF2-40B4-BE49-F238E27FC236}">
              <a16:creationId xmlns:a16="http://schemas.microsoft.com/office/drawing/2014/main" id="{22AA6A1A-124F-723B-FCA1-B367FFFE62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06EBEE-C0F0-ABAF-3BD9-4E10BBCB3C32}"/>
              </a:ext>
            </a:extLst>
          </p:cNvPr>
          <p:cNvSpPr>
            <a:spLocks noGrp="1"/>
          </p:cNvSpPr>
          <p:nvPr>
            <p:ph type="title"/>
          </p:nvPr>
        </p:nvSpPr>
        <p:spPr>
          <a:xfrm>
            <a:off x="838200" y="3663"/>
            <a:ext cx="10515600" cy="1325563"/>
          </a:xfrm>
        </p:spPr>
        <p:txBody>
          <a:bodyPr/>
          <a:lstStyle/>
          <a:p>
            <a:r>
              <a:rPr lang="fr-FR"/>
              <a:t>Activités indicatives du résultat 2.1</a:t>
            </a:r>
            <a:endParaRPr lang="en-US"/>
          </a:p>
        </p:txBody>
      </p:sp>
      <p:sp>
        <p:nvSpPr>
          <p:cNvPr id="5" name="Title 1">
            <a:extLst>
              <a:ext uri="{FF2B5EF4-FFF2-40B4-BE49-F238E27FC236}">
                <a16:creationId xmlns:a16="http://schemas.microsoft.com/office/drawing/2014/main" id="{39DA8B12-B9D3-7F55-EC27-77B5CEC46E2D}"/>
              </a:ext>
            </a:extLst>
          </p:cNvPr>
          <p:cNvSpPr txBox="1">
            <a:spLocks/>
          </p:cNvSpPr>
          <p:nvPr/>
        </p:nvSpPr>
        <p:spPr>
          <a:xfrm>
            <a:off x="843855" y="1320848"/>
            <a:ext cx="10978148" cy="430794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nSpc>
                <a:spcPct val="100000"/>
              </a:lnSpc>
              <a:spcBef>
                <a:spcPts val="600"/>
              </a:spcBef>
              <a:spcAft>
                <a:spcPts val="600"/>
              </a:spcAft>
            </a:pPr>
            <a:r>
              <a:rPr lang="fr-FR" sz="1800">
                <a:solidFill>
                  <a:srgbClr val="000000"/>
                </a:solidFill>
                <a:ea typeface="Calibri"/>
                <a:cs typeface="Calibri"/>
              </a:rPr>
              <a:t>2.1.3 - Les engagements, en ce qui concerne la transparence, inclus dans l’annexe IX de l’APV sont respectés et la communication sur la mise en œuvre de l'APV FLEGT permet de mettre en évidence les progrès et impacts de l’accord</a:t>
            </a:r>
            <a:endParaRPr lang="fr-FR" sz="1800" b="1">
              <a:solidFill>
                <a:srgbClr val="0D0D0D"/>
              </a:solidFill>
              <a:ea typeface="Calibri"/>
              <a:cs typeface="Calibri"/>
            </a:endParaRPr>
          </a:p>
          <a:p>
            <a:pPr marL="285750" indent="-285750">
              <a:lnSpc>
                <a:spcPct val="100000"/>
              </a:lnSpc>
              <a:spcBef>
                <a:spcPts val="600"/>
              </a:spcBef>
              <a:spcAft>
                <a:spcPts val="600"/>
              </a:spcAft>
              <a:buFont typeface="Arial"/>
              <a:buChar char="•"/>
            </a:pPr>
            <a:r>
              <a:rPr lang="fr-FR" sz="1800">
                <a:solidFill>
                  <a:schemeClr val="tx1"/>
                </a:solidFill>
                <a:ea typeface="Calibri"/>
                <a:cs typeface="Calibri"/>
              </a:rPr>
              <a:t>Soutenir la participation de la société civile au GTTC, y inclus à la concertation avec les autres acteurs dans la mise en œuvre de l’APV pour permettre une communication avec le public de façon coordonnée et non contradictoire sur l’interprétation et la mise en œuvre de l’APV ; Soutenir les contributions de la société civile dans la conception de la stratégie de communication. </a:t>
            </a:r>
          </a:p>
          <a:p>
            <a:pPr marL="285750" indent="-285750">
              <a:lnSpc>
                <a:spcPct val="100000"/>
              </a:lnSpc>
              <a:spcBef>
                <a:spcPts val="600"/>
              </a:spcBef>
              <a:spcAft>
                <a:spcPts val="600"/>
              </a:spcAft>
              <a:buFont typeface="Arial"/>
              <a:buChar char="•"/>
            </a:pPr>
            <a:r>
              <a:rPr lang="fr-FR" sz="1800">
                <a:solidFill>
                  <a:schemeClr val="tx1"/>
                </a:solidFill>
                <a:ea typeface="Calibri"/>
                <a:cs typeface="Calibri"/>
              </a:rPr>
              <a:t>Accompagner la SC dans sa contribution aux outils de communication conjoints – tels que les récits d’impact et les rapports annuels – dont l’orientation sera fixée dans la stratégie de communication mentionnée ci-avant ; </a:t>
            </a:r>
          </a:p>
          <a:p>
            <a:pPr marL="285750" indent="-285750">
              <a:lnSpc>
                <a:spcPct val="100000"/>
              </a:lnSpc>
              <a:spcBef>
                <a:spcPts val="600"/>
              </a:spcBef>
              <a:spcAft>
                <a:spcPts val="600"/>
              </a:spcAft>
              <a:buFont typeface="Arial"/>
              <a:buChar char="•"/>
            </a:pPr>
            <a:r>
              <a:rPr lang="fr-FR" sz="1800">
                <a:solidFill>
                  <a:schemeClr val="tx1"/>
                </a:solidFill>
                <a:ea typeface="Calibri"/>
                <a:cs typeface="Calibri"/>
              </a:rPr>
              <a:t>Soutenir la SC dans le développement de sa propre stratégie de communication ; </a:t>
            </a:r>
          </a:p>
          <a:p>
            <a:pPr marL="285750" indent="-285750">
              <a:lnSpc>
                <a:spcPct val="100000"/>
              </a:lnSpc>
              <a:spcBef>
                <a:spcPts val="600"/>
              </a:spcBef>
              <a:spcAft>
                <a:spcPts val="600"/>
              </a:spcAft>
              <a:buFont typeface="Arial"/>
              <a:buChar char="•"/>
            </a:pPr>
            <a:r>
              <a:rPr lang="fr-FR" sz="1800">
                <a:solidFill>
                  <a:schemeClr val="tx1"/>
                </a:solidFill>
                <a:ea typeface="Calibri"/>
                <a:cs typeface="Calibri"/>
              </a:rPr>
              <a:t>Assurer la participation de la SC au groupe de travail sur la transparence ; </a:t>
            </a:r>
          </a:p>
          <a:p>
            <a:pPr marL="285750" indent="-285750">
              <a:lnSpc>
                <a:spcPct val="100000"/>
              </a:lnSpc>
              <a:spcBef>
                <a:spcPts val="600"/>
              </a:spcBef>
              <a:spcAft>
                <a:spcPts val="600"/>
              </a:spcAft>
              <a:buFont typeface="Arial"/>
              <a:buChar char="•"/>
            </a:pPr>
            <a:r>
              <a:rPr lang="fr-FR" sz="1800">
                <a:solidFill>
                  <a:schemeClr val="tx1"/>
                </a:solidFill>
                <a:ea typeface="Calibri"/>
                <a:cs typeface="Calibri"/>
              </a:rPr>
              <a:t>Assurer un archivage d’information, en particulier pour les informations collectées dans le cadre des activités d’OI ;</a:t>
            </a:r>
          </a:p>
          <a:p>
            <a:pPr marL="285750" indent="-285750">
              <a:lnSpc>
                <a:spcPct val="100000"/>
              </a:lnSpc>
              <a:spcBef>
                <a:spcPts val="600"/>
              </a:spcBef>
              <a:spcAft>
                <a:spcPts val="600"/>
              </a:spcAft>
              <a:buFont typeface="Arial"/>
              <a:buChar char="•"/>
            </a:pPr>
            <a:r>
              <a:rPr lang="fr-FR" sz="1800">
                <a:solidFill>
                  <a:schemeClr val="tx1"/>
                </a:solidFill>
                <a:ea typeface="Calibri"/>
                <a:cs typeface="Calibri"/>
              </a:rPr>
              <a:t>Veiller à la communication des informations et documents publics, d’intérêt général.</a:t>
            </a:r>
          </a:p>
          <a:p>
            <a:pPr>
              <a:lnSpc>
                <a:spcPct val="100000"/>
              </a:lnSpc>
              <a:spcBef>
                <a:spcPts val="600"/>
              </a:spcBef>
              <a:spcAft>
                <a:spcPts val="600"/>
              </a:spcAft>
            </a:pPr>
            <a:endParaRPr lang="fr-FR" sz="1600" noProof="0">
              <a:solidFill>
                <a:schemeClr val="tx1"/>
              </a:solidFill>
              <a:ea typeface="Calibri"/>
              <a:cs typeface="Calibri"/>
            </a:endParaRPr>
          </a:p>
          <a:p>
            <a:pPr>
              <a:lnSpc>
                <a:spcPct val="100000"/>
              </a:lnSpc>
              <a:spcBef>
                <a:spcPts val="600"/>
              </a:spcBef>
              <a:spcAft>
                <a:spcPts val="600"/>
              </a:spcAft>
            </a:pPr>
            <a:endParaRPr lang="fr-FR" sz="2500" b="1">
              <a:solidFill>
                <a:schemeClr val="tx1"/>
              </a:solidFill>
            </a:endParaRPr>
          </a:p>
        </p:txBody>
      </p:sp>
    </p:spTree>
    <p:extLst>
      <p:ext uri="{BB962C8B-B14F-4D97-AF65-F5344CB8AC3E}">
        <p14:creationId xmlns:p14="http://schemas.microsoft.com/office/powerpoint/2010/main" val="3959877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a:extLst>
            <a:ext uri="{FF2B5EF4-FFF2-40B4-BE49-F238E27FC236}">
              <a16:creationId xmlns:a16="http://schemas.microsoft.com/office/drawing/2014/main" id="{A28A8346-4F50-B82D-F995-F931DBB3F2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D91A72-BBB9-89CC-63C2-A543E04EAAAB}"/>
              </a:ext>
            </a:extLst>
          </p:cNvPr>
          <p:cNvSpPr>
            <a:spLocks noGrp="1"/>
          </p:cNvSpPr>
          <p:nvPr>
            <p:ph type="title"/>
          </p:nvPr>
        </p:nvSpPr>
        <p:spPr>
          <a:xfrm>
            <a:off x="838200" y="3663"/>
            <a:ext cx="10515600" cy="1325563"/>
          </a:xfrm>
        </p:spPr>
        <p:txBody>
          <a:bodyPr/>
          <a:lstStyle/>
          <a:p>
            <a:r>
              <a:rPr lang="fr-FR"/>
              <a:t>Activités indicatives du résultat 2.2</a:t>
            </a:r>
            <a:endParaRPr lang="fr-FR" noProof="0">
              <a:ea typeface="Calibri"/>
              <a:cs typeface="Calibri"/>
            </a:endParaRPr>
          </a:p>
        </p:txBody>
      </p:sp>
      <p:sp>
        <p:nvSpPr>
          <p:cNvPr id="5" name="Title 1">
            <a:extLst>
              <a:ext uri="{FF2B5EF4-FFF2-40B4-BE49-F238E27FC236}">
                <a16:creationId xmlns:a16="http://schemas.microsoft.com/office/drawing/2014/main" id="{99FC3456-4EC4-A285-5F1F-B16256652FED}"/>
              </a:ext>
            </a:extLst>
          </p:cNvPr>
          <p:cNvSpPr txBox="1">
            <a:spLocks/>
          </p:cNvSpPr>
          <p:nvPr/>
        </p:nvSpPr>
        <p:spPr>
          <a:xfrm>
            <a:off x="843855" y="1320848"/>
            <a:ext cx="11192043" cy="430794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nSpc>
                <a:spcPct val="100000"/>
              </a:lnSpc>
              <a:spcBef>
                <a:spcPts val="600"/>
              </a:spcBef>
              <a:spcAft>
                <a:spcPts val="600"/>
              </a:spcAft>
            </a:pPr>
            <a:r>
              <a:rPr lang="fr-FR" sz="1600" b="1" u="sng">
                <a:solidFill>
                  <a:schemeClr val="tx1"/>
                </a:solidFill>
              </a:rPr>
              <a:t>Résultats</a:t>
            </a:r>
            <a:r>
              <a:rPr lang="fr-FR" sz="1600" b="1" u="sng" noProof="0">
                <a:solidFill>
                  <a:schemeClr val="tx1"/>
                </a:solidFill>
              </a:rPr>
              <a:t> </a:t>
            </a:r>
            <a:r>
              <a:rPr lang="fr-FR" sz="1600" b="1" u="sng">
                <a:solidFill>
                  <a:schemeClr val="tx1"/>
                </a:solidFill>
              </a:rPr>
              <a:t>2.2</a:t>
            </a:r>
            <a:r>
              <a:rPr lang="fr-FR" sz="1600" b="1" u="sng">
                <a:solidFill>
                  <a:schemeClr val="tx1"/>
                </a:solidFill>
                <a:latin typeface="Calibri"/>
                <a:ea typeface="Calibri"/>
                <a:cs typeface="Calibri"/>
              </a:rPr>
              <a:t> </a:t>
            </a:r>
            <a:r>
              <a:rPr lang="fr-FR" sz="1600" b="1" u="sng" noProof="0">
                <a:solidFill>
                  <a:schemeClr val="tx1"/>
                </a:solidFill>
              </a:rPr>
              <a:t>: </a:t>
            </a:r>
            <a:r>
              <a:rPr lang="fr-FR" sz="1600" b="1" noProof="0">
                <a:solidFill>
                  <a:schemeClr val="tx1"/>
                </a:solidFill>
              </a:rPr>
              <a:t>la </a:t>
            </a:r>
            <a:r>
              <a:rPr lang="fr-FR" sz="1600" b="1">
                <a:solidFill>
                  <a:schemeClr val="tx1"/>
                </a:solidFill>
              </a:rPr>
              <a:t>gouvernance forestière </a:t>
            </a:r>
            <a:r>
              <a:rPr lang="fr-FR" sz="1600" b="1" noProof="0">
                <a:solidFill>
                  <a:schemeClr val="tx1"/>
                </a:solidFill>
              </a:rPr>
              <a:t>et </a:t>
            </a:r>
            <a:r>
              <a:rPr lang="fr-FR" sz="1600" b="1">
                <a:solidFill>
                  <a:schemeClr val="tx1"/>
                </a:solidFill>
              </a:rPr>
              <a:t>les capacités </a:t>
            </a:r>
            <a:r>
              <a:rPr lang="fr-FR" sz="1600" b="1">
                <a:solidFill>
                  <a:schemeClr val="tx1"/>
                </a:solidFill>
                <a:latin typeface="Calibri"/>
                <a:ea typeface="Calibri"/>
                <a:cs typeface="Calibri"/>
              </a:rPr>
              <a:t>de production et de gestion d’une filière sylvicole durable sont renforcées</a:t>
            </a:r>
            <a:endParaRPr lang="fr-FR" sz="1600">
              <a:solidFill>
                <a:schemeClr val="tx1"/>
              </a:solidFill>
              <a:latin typeface="Calibri"/>
              <a:ea typeface="Calibri"/>
              <a:cs typeface="Calibri"/>
            </a:endParaRPr>
          </a:p>
          <a:p>
            <a:pPr>
              <a:lnSpc>
                <a:spcPct val="100000"/>
              </a:lnSpc>
              <a:spcBef>
                <a:spcPts val="600"/>
              </a:spcBef>
              <a:spcAft>
                <a:spcPts val="600"/>
              </a:spcAft>
            </a:pPr>
            <a:r>
              <a:rPr lang="fr-FR" sz="1800">
                <a:solidFill>
                  <a:schemeClr val="tx1"/>
                </a:solidFill>
                <a:latin typeface="Calibri"/>
                <a:ea typeface="Calibri"/>
                <a:cs typeface="Calibri"/>
              </a:rPr>
              <a:t>2.2.1 - </a:t>
            </a:r>
            <a:r>
              <a:rPr lang="fr-FR" sz="1800">
                <a:solidFill>
                  <a:srgbClr val="000000"/>
                </a:solidFill>
                <a:latin typeface="Calibri"/>
                <a:ea typeface="Calibri"/>
                <a:cs typeface="Calibri"/>
              </a:rPr>
              <a:t>Le cadre réglementaire Ivorien est complété par des reformes juridiques en lien avec des mesures incitatives à la reconstitution du couvert forestier, la fiscalité forestière, l’exportation et l’importation et l’approvisionnement du marché local </a:t>
            </a:r>
            <a:endParaRPr lang="en-US" sz="1800">
              <a:solidFill>
                <a:srgbClr val="0D0D0D"/>
              </a:solidFill>
              <a:latin typeface="Calibri"/>
              <a:ea typeface="Calibri"/>
              <a:cs typeface="Calibri"/>
            </a:endParaRPr>
          </a:p>
          <a:p>
            <a:pPr marL="285750" indent="-285750">
              <a:lnSpc>
                <a:spcPct val="100000"/>
              </a:lnSpc>
              <a:spcBef>
                <a:spcPts val="600"/>
              </a:spcBef>
              <a:spcAft>
                <a:spcPts val="600"/>
              </a:spcAft>
              <a:buFont typeface="Arial"/>
              <a:buChar char="•"/>
            </a:pPr>
            <a:r>
              <a:rPr lang="fr-FR" sz="1800">
                <a:solidFill>
                  <a:srgbClr val="000000"/>
                </a:solidFill>
                <a:ea typeface="Calibri"/>
                <a:cs typeface="Calibri"/>
              </a:rPr>
              <a:t>En étroite collaboration avec le MINEF, notamment son DAJC qui en assurera la présidence, redynamisation du GTJ (à travers le recrutement de nouveaux membres et l’organisation d’ateliers) ; </a:t>
            </a:r>
          </a:p>
          <a:p>
            <a:pPr marL="285750" indent="-285750">
              <a:lnSpc>
                <a:spcPct val="100000"/>
              </a:lnSpc>
              <a:spcBef>
                <a:spcPts val="600"/>
              </a:spcBef>
              <a:spcAft>
                <a:spcPts val="600"/>
              </a:spcAft>
              <a:buFont typeface="Arial"/>
              <a:buChar char="•"/>
            </a:pPr>
            <a:r>
              <a:rPr lang="fr-FR" sz="1800">
                <a:solidFill>
                  <a:srgbClr val="000000"/>
                </a:solidFill>
                <a:ea typeface="Calibri"/>
                <a:cs typeface="Calibri"/>
              </a:rPr>
              <a:t>Soutien technique et logistique au Groupe de Travail juridique (GTJ), sous la présidence du DAJC, via l'élaboration conjointe d’un calendrier en vue de phaser les travaux sur les réformes légales décrites ci-après, la conduite et le partage d’analyses juridiques, le développement de propositions ou de projets de textes juridiques ;</a:t>
            </a:r>
          </a:p>
          <a:p>
            <a:pPr marL="285750" indent="-285750">
              <a:lnSpc>
                <a:spcPct val="100000"/>
              </a:lnSpc>
              <a:spcBef>
                <a:spcPts val="600"/>
              </a:spcBef>
              <a:spcAft>
                <a:spcPts val="600"/>
              </a:spcAft>
              <a:buFont typeface="Arial"/>
              <a:buChar char="•"/>
            </a:pPr>
            <a:r>
              <a:rPr lang="fr-FR" sz="1800">
                <a:solidFill>
                  <a:srgbClr val="000000"/>
                </a:solidFill>
                <a:ea typeface="Calibri"/>
                <a:cs typeface="Calibri"/>
              </a:rPr>
              <a:t>Soutien à la SC en vue de sa participation active aux réunions du GTJ, via l’organisation des réunions de coordination, de consultation et – au besoin – de formation.  </a:t>
            </a:r>
          </a:p>
          <a:p>
            <a:pPr marL="285750" indent="-285750">
              <a:lnSpc>
                <a:spcPct val="100000"/>
              </a:lnSpc>
              <a:spcBef>
                <a:spcPts val="600"/>
              </a:spcBef>
              <a:spcAft>
                <a:spcPts val="600"/>
              </a:spcAft>
              <a:buFont typeface="Arial"/>
              <a:buChar char="•"/>
            </a:pPr>
            <a:r>
              <a:rPr lang="fr-FR" sz="1800">
                <a:solidFill>
                  <a:srgbClr val="000000"/>
                </a:solidFill>
                <a:ea typeface="Calibri"/>
                <a:cs typeface="Calibri"/>
              </a:rPr>
              <a:t>Appui juridique spécifique (à travers les ateliers du GTJ et de façon ad hoc à travers des notes juridiques spécifiques) pour l’élaboration du projet de décret relatif au partage des bénéfices, pour l’élaboration de textes incitatifs relatifs à la reconstitution du couvert forestier, à la fiscalité et la certification forestière privée, à l’importation et l’exportation des bois et produits dérivés et aux obligations d’enregistrement des forêts , pour l’élaboration des textes liés à la réforme de l’exploitation forestière post-2026. </a:t>
            </a:r>
          </a:p>
          <a:p>
            <a:pPr>
              <a:lnSpc>
                <a:spcPct val="100000"/>
              </a:lnSpc>
              <a:spcBef>
                <a:spcPts val="600"/>
              </a:spcBef>
              <a:spcAft>
                <a:spcPts val="600"/>
              </a:spcAft>
            </a:pPr>
            <a:endParaRPr lang="fr-FR" sz="1800">
              <a:solidFill>
                <a:srgbClr val="000000"/>
              </a:solidFill>
              <a:ea typeface="Calibri"/>
              <a:cs typeface="Calibri"/>
            </a:endParaRPr>
          </a:p>
          <a:p>
            <a:pPr>
              <a:lnSpc>
                <a:spcPct val="100000"/>
              </a:lnSpc>
              <a:spcBef>
                <a:spcPts val="600"/>
              </a:spcBef>
              <a:spcAft>
                <a:spcPts val="600"/>
              </a:spcAft>
            </a:pPr>
            <a:endParaRPr lang="fr-FR" sz="1800">
              <a:solidFill>
                <a:srgbClr val="000000"/>
              </a:solidFill>
              <a:ea typeface="Calibri"/>
              <a:cs typeface="Calibri"/>
            </a:endParaRPr>
          </a:p>
          <a:p>
            <a:pPr>
              <a:lnSpc>
                <a:spcPct val="100000"/>
              </a:lnSpc>
              <a:spcBef>
                <a:spcPts val="600"/>
              </a:spcBef>
              <a:spcAft>
                <a:spcPts val="600"/>
              </a:spcAft>
            </a:pPr>
            <a:endParaRPr lang="fr-FR" sz="1800">
              <a:solidFill>
                <a:srgbClr val="000000"/>
              </a:solidFill>
              <a:ea typeface="Calibri"/>
              <a:cs typeface="Calibri"/>
            </a:endParaRPr>
          </a:p>
          <a:p>
            <a:pPr>
              <a:lnSpc>
                <a:spcPct val="100000"/>
              </a:lnSpc>
              <a:spcBef>
                <a:spcPts val="600"/>
              </a:spcBef>
              <a:spcAft>
                <a:spcPts val="600"/>
              </a:spcAft>
            </a:pPr>
            <a:endParaRPr lang="fr-FR" sz="1800">
              <a:solidFill>
                <a:srgbClr val="000000"/>
              </a:solidFill>
              <a:ea typeface="Calibri"/>
              <a:cs typeface="Calibri"/>
            </a:endParaRPr>
          </a:p>
          <a:p>
            <a:pPr>
              <a:lnSpc>
                <a:spcPct val="100000"/>
              </a:lnSpc>
              <a:spcBef>
                <a:spcPts val="600"/>
              </a:spcBef>
              <a:spcAft>
                <a:spcPts val="600"/>
              </a:spcAft>
            </a:pPr>
            <a:endParaRPr lang="fr-FR" sz="1600" b="1" noProof="0">
              <a:solidFill>
                <a:schemeClr val="tx1"/>
              </a:solidFill>
              <a:ea typeface="Calibri"/>
              <a:cs typeface="Calibri"/>
            </a:endParaRPr>
          </a:p>
          <a:p>
            <a:pPr>
              <a:lnSpc>
                <a:spcPct val="100000"/>
              </a:lnSpc>
              <a:spcBef>
                <a:spcPts val="600"/>
              </a:spcBef>
              <a:spcAft>
                <a:spcPts val="600"/>
              </a:spcAft>
            </a:pPr>
            <a:endParaRPr lang="fr-FR" sz="2500" b="1">
              <a:solidFill>
                <a:schemeClr val="tx1"/>
              </a:solidFill>
            </a:endParaRPr>
          </a:p>
        </p:txBody>
      </p:sp>
    </p:spTree>
    <p:extLst>
      <p:ext uri="{BB962C8B-B14F-4D97-AF65-F5344CB8AC3E}">
        <p14:creationId xmlns:p14="http://schemas.microsoft.com/office/powerpoint/2010/main" val="937696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a:extLst>
            <a:ext uri="{FF2B5EF4-FFF2-40B4-BE49-F238E27FC236}">
              <a16:creationId xmlns:a16="http://schemas.microsoft.com/office/drawing/2014/main" id="{41C581C7-606E-FD1A-F119-7052518B36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E6B965-B16E-AB1F-A908-09375457B5EC}"/>
              </a:ext>
            </a:extLst>
          </p:cNvPr>
          <p:cNvSpPr>
            <a:spLocks noGrp="1"/>
          </p:cNvSpPr>
          <p:nvPr>
            <p:ph type="title"/>
          </p:nvPr>
        </p:nvSpPr>
        <p:spPr>
          <a:xfrm>
            <a:off x="838200" y="3663"/>
            <a:ext cx="10515600" cy="1325563"/>
          </a:xfrm>
        </p:spPr>
        <p:txBody>
          <a:bodyPr/>
          <a:lstStyle/>
          <a:p>
            <a:r>
              <a:rPr lang="fr-FR"/>
              <a:t>Activités indicatives du résultat 2.2</a:t>
            </a:r>
            <a:endParaRPr lang="fr-FR" noProof="0">
              <a:ea typeface="Calibri"/>
              <a:cs typeface="Calibri"/>
            </a:endParaRPr>
          </a:p>
        </p:txBody>
      </p:sp>
      <p:sp>
        <p:nvSpPr>
          <p:cNvPr id="5" name="Title 1">
            <a:extLst>
              <a:ext uri="{FF2B5EF4-FFF2-40B4-BE49-F238E27FC236}">
                <a16:creationId xmlns:a16="http://schemas.microsoft.com/office/drawing/2014/main" id="{3DDF772F-29FD-68CF-3711-E81FE250B65C}"/>
              </a:ext>
            </a:extLst>
          </p:cNvPr>
          <p:cNvSpPr txBox="1">
            <a:spLocks/>
          </p:cNvSpPr>
          <p:nvPr/>
        </p:nvSpPr>
        <p:spPr>
          <a:xfrm>
            <a:off x="843855" y="1320848"/>
            <a:ext cx="10269622" cy="462878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nSpc>
                <a:spcPct val="100000"/>
              </a:lnSpc>
              <a:spcBef>
                <a:spcPts val="600"/>
              </a:spcBef>
              <a:spcAft>
                <a:spcPts val="600"/>
              </a:spcAft>
            </a:pPr>
            <a:r>
              <a:rPr lang="fr-FR" sz="1800">
                <a:solidFill>
                  <a:srgbClr val="000000"/>
                </a:solidFill>
                <a:latin typeface="Calibri"/>
                <a:ea typeface="Calibri"/>
                <a:cs typeface="Calibri"/>
              </a:rPr>
              <a:t>2.2.2 - Les acteurs du secteur forestier sont mieux informés sur leurs droits et devoirs prévus dans le cadre règlementaire </a:t>
            </a:r>
            <a:endParaRPr lang="en-US" sz="1800">
              <a:solidFill>
                <a:srgbClr val="0D0D0D"/>
              </a:solidFill>
              <a:latin typeface="Calibri"/>
              <a:ea typeface="Calibri"/>
              <a:cs typeface="Calibri"/>
            </a:endParaRPr>
          </a:p>
          <a:p>
            <a:pPr marL="285750" indent="-285750">
              <a:lnSpc>
                <a:spcPct val="100000"/>
              </a:lnSpc>
              <a:spcBef>
                <a:spcPts val="600"/>
              </a:spcBef>
              <a:spcAft>
                <a:spcPts val="600"/>
              </a:spcAft>
              <a:buFont typeface="Arial"/>
              <a:buChar char="•"/>
            </a:pPr>
            <a:r>
              <a:rPr lang="fr-FR" sz="1800">
                <a:solidFill>
                  <a:srgbClr val="000000"/>
                </a:solidFill>
                <a:latin typeface="Calibri"/>
                <a:ea typeface="Calibri"/>
                <a:cs typeface="Calibri"/>
              </a:rPr>
              <a:t>Développement d’outils de vulgarisation à l’attention de la société civile, via : </a:t>
            </a:r>
          </a:p>
          <a:p>
            <a:pPr marL="285750" indent="-285750">
              <a:lnSpc>
                <a:spcPct val="100000"/>
              </a:lnSpc>
              <a:spcBef>
                <a:spcPts val="600"/>
              </a:spcBef>
              <a:spcAft>
                <a:spcPts val="600"/>
              </a:spcAft>
              <a:buFont typeface="Arial"/>
              <a:buChar char="•"/>
            </a:pPr>
            <a:r>
              <a:rPr lang="fr-FR" sz="1800">
                <a:solidFill>
                  <a:srgbClr val="000000"/>
                </a:solidFill>
                <a:latin typeface="Calibri"/>
                <a:ea typeface="Calibri"/>
                <a:cs typeface="Calibri"/>
              </a:rPr>
              <a:t>Complétion du « guide simplifié » vulgarisant le code forestier et ses textes d’application ; </a:t>
            </a:r>
          </a:p>
          <a:p>
            <a:pPr marL="285750" indent="-285750">
              <a:lnSpc>
                <a:spcPct val="100000"/>
              </a:lnSpc>
              <a:spcBef>
                <a:spcPts val="600"/>
              </a:spcBef>
              <a:spcAft>
                <a:spcPts val="600"/>
              </a:spcAft>
              <a:buFont typeface="Arial"/>
              <a:buChar char="•"/>
            </a:pPr>
            <a:r>
              <a:rPr lang="fr-FR" sz="1800">
                <a:solidFill>
                  <a:srgbClr val="000000"/>
                </a:solidFill>
                <a:latin typeface="Calibri"/>
                <a:ea typeface="Calibri"/>
                <a:cs typeface="Calibri"/>
              </a:rPr>
              <a:t>L’élaboration de chapitres complémentaires sur l’APV FLEGT, les NTEF, les canevas des PAG forestiers et les documents d’enregistrement des forêts ainsi que sur la fin de la transition pour les permis d’exploitation forestière (post-2026) ; </a:t>
            </a:r>
          </a:p>
          <a:p>
            <a:pPr marL="285750" indent="-285750">
              <a:lnSpc>
                <a:spcPct val="100000"/>
              </a:lnSpc>
              <a:spcBef>
                <a:spcPts val="600"/>
              </a:spcBef>
              <a:spcAft>
                <a:spcPts val="600"/>
              </a:spcAft>
              <a:buFont typeface="Arial"/>
              <a:buChar char="•"/>
            </a:pPr>
            <a:r>
              <a:rPr lang="fr-FR" sz="1800">
                <a:solidFill>
                  <a:srgbClr val="000000"/>
                </a:solidFill>
                <a:latin typeface="Calibri"/>
                <a:ea typeface="Calibri"/>
                <a:cs typeface="Calibri"/>
              </a:rPr>
              <a:t>Diffusion de ces outils de vulgarisation via le partage et explication de copies papiers lors des divers ateliers, réunions publiques et dans les réseaux spécifiques d’OSC, via la publication de spots (2-3 min) et d’émissions radio en langues locales et via des formations de formateurs ;</a:t>
            </a:r>
          </a:p>
          <a:p>
            <a:pPr marL="285750" indent="-285750">
              <a:lnSpc>
                <a:spcPct val="100000"/>
              </a:lnSpc>
              <a:spcBef>
                <a:spcPts val="600"/>
              </a:spcBef>
              <a:spcAft>
                <a:spcPts val="600"/>
              </a:spcAft>
              <a:buFont typeface="Arial"/>
              <a:buChar char="•"/>
            </a:pPr>
            <a:r>
              <a:rPr lang="fr-FR" sz="1800">
                <a:solidFill>
                  <a:srgbClr val="000000"/>
                </a:solidFill>
                <a:latin typeface="Calibri"/>
                <a:ea typeface="Calibri"/>
                <a:cs typeface="Calibri"/>
              </a:rPr>
              <a:t>Appui juridique à la mise en œuvre d'initiatives pilotes d'enregistrement et d'aménagement des forêts dans des communautés locales ; </a:t>
            </a:r>
          </a:p>
          <a:p>
            <a:pPr marL="285750" indent="-285750">
              <a:lnSpc>
                <a:spcPct val="100000"/>
              </a:lnSpc>
              <a:spcBef>
                <a:spcPts val="600"/>
              </a:spcBef>
              <a:spcAft>
                <a:spcPts val="600"/>
              </a:spcAft>
              <a:buFont typeface="Arial"/>
              <a:buChar char="•"/>
            </a:pPr>
            <a:r>
              <a:rPr lang="fr-FR" sz="1800">
                <a:solidFill>
                  <a:srgbClr val="000000"/>
                </a:solidFill>
                <a:latin typeface="Calibri"/>
                <a:ea typeface="Calibri"/>
                <a:cs typeface="Calibri"/>
              </a:rPr>
              <a:t>Renforcement des capacités juridiques au niveau local dans les zones d’exploitation forestière, incluant des formations avec toutes les parties prenantes (autorités locales, système judiciaire, gendarmerie, communautés) </a:t>
            </a:r>
          </a:p>
          <a:p>
            <a:pPr>
              <a:lnSpc>
                <a:spcPct val="100000"/>
              </a:lnSpc>
              <a:spcBef>
                <a:spcPts val="600"/>
              </a:spcBef>
              <a:spcAft>
                <a:spcPts val="600"/>
              </a:spcAft>
            </a:pPr>
            <a:endParaRPr lang="fr-FR" sz="1600">
              <a:solidFill>
                <a:srgbClr val="000000"/>
              </a:solidFill>
              <a:latin typeface="Calibri"/>
              <a:ea typeface="Calibri"/>
              <a:cs typeface="Calibri"/>
            </a:endParaRPr>
          </a:p>
          <a:p>
            <a:pPr>
              <a:lnSpc>
                <a:spcPct val="100000"/>
              </a:lnSpc>
              <a:spcBef>
                <a:spcPts val="600"/>
              </a:spcBef>
              <a:spcAft>
                <a:spcPts val="600"/>
              </a:spcAft>
            </a:pPr>
            <a:endParaRPr lang="fr-FR" sz="1600">
              <a:solidFill>
                <a:srgbClr val="000000"/>
              </a:solidFill>
              <a:latin typeface="Calibri"/>
              <a:ea typeface="Calibri"/>
              <a:cs typeface="Calibri"/>
            </a:endParaRPr>
          </a:p>
          <a:p>
            <a:pPr>
              <a:lnSpc>
                <a:spcPct val="100000"/>
              </a:lnSpc>
              <a:spcBef>
                <a:spcPts val="600"/>
              </a:spcBef>
              <a:spcAft>
                <a:spcPts val="600"/>
              </a:spcAft>
            </a:pPr>
            <a:endParaRPr lang="fr-FR" sz="1600">
              <a:solidFill>
                <a:srgbClr val="000000"/>
              </a:solidFill>
              <a:ea typeface="Calibri"/>
              <a:cs typeface="Calibri"/>
            </a:endParaRPr>
          </a:p>
          <a:p>
            <a:pPr>
              <a:lnSpc>
                <a:spcPct val="100000"/>
              </a:lnSpc>
              <a:spcBef>
                <a:spcPts val="600"/>
              </a:spcBef>
              <a:spcAft>
                <a:spcPts val="600"/>
              </a:spcAft>
            </a:pPr>
            <a:endParaRPr lang="fr-FR" sz="1600" b="1" noProof="0">
              <a:solidFill>
                <a:schemeClr val="tx1"/>
              </a:solidFill>
              <a:ea typeface="Calibri"/>
              <a:cs typeface="Calibri"/>
            </a:endParaRPr>
          </a:p>
          <a:p>
            <a:pPr>
              <a:lnSpc>
                <a:spcPct val="100000"/>
              </a:lnSpc>
              <a:spcBef>
                <a:spcPts val="600"/>
              </a:spcBef>
              <a:spcAft>
                <a:spcPts val="600"/>
              </a:spcAft>
            </a:pPr>
            <a:endParaRPr lang="fr-FR" sz="2500" b="1">
              <a:solidFill>
                <a:schemeClr val="tx1"/>
              </a:solidFill>
            </a:endParaRPr>
          </a:p>
        </p:txBody>
      </p:sp>
    </p:spTree>
    <p:extLst>
      <p:ext uri="{BB962C8B-B14F-4D97-AF65-F5344CB8AC3E}">
        <p14:creationId xmlns:p14="http://schemas.microsoft.com/office/powerpoint/2010/main" val="1569793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a:extLst>
            <a:ext uri="{FF2B5EF4-FFF2-40B4-BE49-F238E27FC236}">
              <a16:creationId xmlns:a16="http://schemas.microsoft.com/office/drawing/2014/main" id="{369111CF-FB8D-FF88-2153-85AA3487AC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28E4EC-4D2D-AD2B-AA62-496543B232B7}"/>
              </a:ext>
            </a:extLst>
          </p:cNvPr>
          <p:cNvSpPr>
            <a:spLocks noGrp="1"/>
          </p:cNvSpPr>
          <p:nvPr>
            <p:ph type="title"/>
          </p:nvPr>
        </p:nvSpPr>
        <p:spPr>
          <a:xfrm>
            <a:off x="838200" y="3663"/>
            <a:ext cx="10515600" cy="1325563"/>
          </a:xfrm>
        </p:spPr>
        <p:txBody>
          <a:bodyPr/>
          <a:lstStyle/>
          <a:p>
            <a:r>
              <a:rPr lang="fr-FR"/>
              <a:t>Activités indicatives du résultat 2.2</a:t>
            </a:r>
            <a:endParaRPr lang="fr-FR" noProof="0">
              <a:ea typeface="Calibri"/>
              <a:cs typeface="Calibri"/>
            </a:endParaRPr>
          </a:p>
        </p:txBody>
      </p:sp>
      <p:sp>
        <p:nvSpPr>
          <p:cNvPr id="5" name="Title 1">
            <a:extLst>
              <a:ext uri="{FF2B5EF4-FFF2-40B4-BE49-F238E27FC236}">
                <a16:creationId xmlns:a16="http://schemas.microsoft.com/office/drawing/2014/main" id="{EC691DC8-554E-E8F6-5004-A125FAD11F42}"/>
              </a:ext>
            </a:extLst>
          </p:cNvPr>
          <p:cNvSpPr txBox="1">
            <a:spLocks/>
          </p:cNvSpPr>
          <p:nvPr/>
        </p:nvSpPr>
        <p:spPr>
          <a:xfrm>
            <a:off x="643330" y="1187164"/>
            <a:ext cx="10363200" cy="4241101"/>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nSpc>
                <a:spcPct val="100000"/>
              </a:lnSpc>
              <a:spcBef>
                <a:spcPts val="600"/>
              </a:spcBef>
              <a:spcAft>
                <a:spcPts val="600"/>
              </a:spcAft>
            </a:pPr>
            <a:r>
              <a:rPr lang="fr-FR" sz="1600">
                <a:solidFill>
                  <a:srgbClr val="000000"/>
                </a:solidFill>
                <a:latin typeface="Calibri"/>
                <a:ea typeface="Calibri"/>
                <a:cs typeface="Calibri"/>
              </a:rPr>
              <a:t>2.2.3 - Le rôle des femmes et des filles dans la gouvernance forestière (et la mise en œuvre de l’accord) est mieux reconnu et renforcé</a:t>
            </a:r>
            <a:endParaRPr lang="fr-FR">
              <a:ea typeface="Calibri"/>
              <a:cs typeface="Calibri"/>
            </a:endParaRPr>
          </a:p>
          <a:p>
            <a:pPr marL="285750" indent="-285750">
              <a:lnSpc>
                <a:spcPct val="100000"/>
              </a:lnSpc>
              <a:spcBef>
                <a:spcPts val="600"/>
              </a:spcBef>
              <a:spcAft>
                <a:spcPts val="600"/>
              </a:spcAft>
              <a:buFont typeface="Arial,Sans-Serif"/>
              <a:buChar char="•"/>
            </a:pPr>
            <a:r>
              <a:rPr lang="fr-FR" sz="1600">
                <a:solidFill>
                  <a:srgbClr val="000000"/>
                </a:solidFill>
                <a:latin typeface="Calibri"/>
                <a:ea typeface="Calibri"/>
                <a:cs typeface="Calibri"/>
              </a:rPr>
              <a:t>Appui à la coordination, aux réunions et aux activités du groupe de travail multi-acteur sur le genre (GTG) sur la base des plans d’actions du groupe ;</a:t>
            </a:r>
            <a:endParaRPr lang="en-US" sz="1600">
              <a:solidFill>
                <a:srgbClr val="0D0D0D"/>
              </a:solidFill>
              <a:latin typeface="Calibri"/>
              <a:ea typeface="Calibri"/>
              <a:cs typeface="Calibri"/>
            </a:endParaRPr>
          </a:p>
          <a:p>
            <a:pPr marL="285750" indent="-285750">
              <a:lnSpc>
                <a:spcPct val="100000"/>
              </a:lnSpc>
              <a:spcBef>
                <a:spcPts val="600"/>
              </a:spcBef>
              <a:spcAft>
                <a:spcPts val="600"/>
              </a:spcAft>
              <a:buFont typeface="Arial,Sans-Serif"/>
              <a:buChar char="•"/>
            </a:pPr>
            <a:r>
              <a:rPr lang="fr-FR" sz="1600">
                <a:solidFill>
                  <a:srgbClr val="000000"/>
                </a:solidFill>
                <a:latin typeface="Calibri"/>
                <a:ea typeface="Calibri"/>
                <a:cs typeface="Calibri"/>
              </a:rPr>
              <a:t>Appui à la participation des femmes parmi les représentants de la société civile ; </a:t>
            </a:r>
            <a:endParaRPr lang="en-US" sz="1600">
              <a:solidFill>
                <a:srgbClr val="0D0D0D"/>
              </a:solidFill>
              <a:latin typeface="Calibri"/>
              <a:ea typeface="Calibri"/>
              <a:cs typeface="Calibri"/>
            </a:endParaRPr>
          </a:p>
          <a:p>
            <a:pPr marL="285750" indent="-285750">
              <a:lnSpc>
                <a:spcPct val="100000"/>
              </a:lnSpc>
              <a:spcBef>
                <a:spcPts val="600"/>
              </a:spcBef>
              <a:spcAft>
                <a:spcPts val="600"/>
              </a:spcAft>
              <a:buFont typeface="Arial,Sans-Serif"/>
              <a:buChar char="•"/>
            </a:pPr>
            <a:r>
              <a:rPr lang="fr-FR" sz="1600">
                <a:solidFill>
                  <a:srgbClr val="000000"/>
                </a:solidFill>
                <a:latin typeface="Calibri"/>
                <a:ea typeface="Calibri"/>
                <a:cs typeface="Calibri"/>
              </a:rPr>
              <a:t>Accompagnement juridique pour la sécurisation de l’accès des femmes à la terre : a. développement de modèles de contrats de gestion ; b. participation à des ateliers dans les communautés (sessions de formation juridique et managériale); </a:t>
            </a:r>
            <a:endParaRPr lang="en-US" sz="1600">
              <a:solidFill>
                <a:srgbClr val="0D0D0D"/>
              </a:solidFill>
              <a:latin typeface="Calibri"/>
              <a:ea typeface="Calibri"/>
              <a:cs typeface="Calibri"/>
            </a:endParaRPr>
          </a:p>
          <a:p>
            <a:pPr marL="285750" indent="-285750">
              <a:lnSpc>
                <a:spcPct val="100000"/>
              </a:lnSpc>
              <a:spcBef>
                <a:spcPts val="600"/>
              </a:spcBef>
              <a:spcAft>
                <a:spcPts val="600"/>
              </a:spcAft>
              <a:buFont typeface="Arial,Sans-Serif"/>
              <a:buChar char="•"/>
            </a:pPr>
            <a:r>
              <a:rPr lang="fr-FR" sz="1600">
                <a:solidFill>
                  <a:srgbClr val="000000"/>
                </a:solidFill>
                <a:latin typeface="Calibri"/>
                <a:ea typeface="Calibri"/>
                <a:cs typeface="Calibri"/>
              </a:rPr>
              <a:t>Appui à la participation de la société civile au projet « Femmes et forêts » notamment pour la finalisation du répertoire des associations de femmes ;</a:t>
            </a:r>
            <a:endParaRPr lang="en-US" sz="1600">
              <a:solidFill>
                <a:srgbClr val="0D0D0D"/>
              </a:solidFill>
              <a:latin typeface="Calibri"/>
              <a:ea typeface="Calibri"/>
              <a:cs typeface="Calibri"/>
            </a:endParaRPr>
          </a:p>
          <a:p>
            <a:pPr marL="285750" indent="-285750">
              <a:lnSpc>
                <a:spcPct val="100000"/>
              </a:lnSpc>
              <a:spcBef>
                <a:spcPts val="600"/>
              </a:spcBef>
              <a:spcAft>
                <a:spcPts val="600"/>
              </a:spcAft>
              <a:buFont typeface="Arial,Sans-Serif"/>
              <a:buChar char="•"/>
            </a:pPr>
            <a:r>
              <a:rPr lang="fr-FR" sz="1600">
                <a:solidFill>
                  <a:srgbClr val="000000"/>
                </a:solidFill>
                <a:latin typeface="Calibri"/>
                <a:ea typeface="Calibri"/>
                <a:cs typeface="Calibri"/>
              </a:rPr>
              <a:t>Si approuvé par le groupe de travail sur le genre, appui à la conduite d’un audit genre des OSC impliquées dans la gouvernance forestière ;</a:t>
            </a:r>
            <a:endParaRPr lang="en-US" sz="1600">
              <a:solidFill>
                <a:srgbClr val="0D0D0D"/>
              </a:solidFill>
              <a:latin typeface="Calibri"/>
              <a:ea typeface="Calibri"/>
              <a:cs typeface="Calibri"/>
            </a:endParaRPr>
          </a:p>
          <a:p>
            <a:pPr marL="285750" indent="-285750">
              <a:lnSpc>
                <a:spcPct val="100000"/>
              </a:lnSpc>
              <a:spcBef>
                <a:spcPts val="600"/>
              </a:spcBef>
              <a:spcAft>
                <a:spcPts val="600"/>
              </a:spcAft>
              <a:buFont typeface="Arial,Sans-Serif"/>
              <a:buChar char="•"/>
            </a:pPr>
            <a:r>
              <a:rPr lang="fr-FR" sz="1600">
                <a:solidFill>
                  <a:srgbClr val="000000"/>
                </a:solidFill>
                <a:latin typeface="Calibri"/>
                <a:ea typeface="Calibri"/>
                <a:cs typeface="Calibri"/>
              </a:rPr>
              <a:t>Appui à la participation de la société civile dans les activités multipartites de promotion de l’agroforesterie ;</a:t>
            </a:r>
            <a:endParaRPr lang="en-US" sz="1600">
              <a:solidFill>
                <a:srgbClr val="0D0D0D"/>
              </a:solidFill>
              <a:latin typeface="Calibri"/>
              <a:ea typeface="Calibri"/>
              <a:cs typeface="Calibri"/>
            </a:endParaRPr>
          </a:p>
          <a:p>
            <a:pPr marL="285750" indent="-285750">
              <a:lnSpc>
                <a:spcPct val="100000"/>
              </a:lnSpc>
              <a:spcBef>
                <a:spcPts val="600"/>
              </a:spcBef>
              <a:spcAft>
                <a:spcPts val="600"/>
              </a:spcAft>
              <a:buFont typeface="Arial,Sans-Serif"/>
              <a:buChar char="•"/>
            </a:pPr>
            <a:r>
              <a:rPr lang="fr-FR" sz="1600">
                <a:solidFill>
                  <a:srgbClr val="000000"/>
                </a:solidFill>
                <a:latin typeface="Calibri"/>
                <a:ea typeface="Calibri"/>
                <a:cs typeface="Calibri"/>
              </a:rPr>
              <a:t>Formation des différents groupes d'acteurs sur les garanties juridiques pour l’égalité des sexes et l'intégration du genre dans la gouvernance forestière : a. communautés (à travers les ateliers spécifiques décrits ci-avant) b. les autres parties prenantes (à travers les ateliers du GTG) ; </a:t>
            </a:r>
            <a:endParaRPr lang="en-US" sz="1600">
              <a:solidFill>
                <a:srgbClr val="0D0D0D"/>
              </a:solidFill>
              <a:latin typeface="Calibri"/>
              <a:ea typeface="Calibri"/>
              <a:cs typeface="Calibri"/>
            </a:endParaRPr>
          </a:p>
          <a:p>
            <a:pPr marL="285750" indent="-285750">
              <a:lnSpc>
                <a:spcPct val="100000"/>
              </a:lnSpc>
              <a:spcBef>
                <a:spcPts val="600"/>
              </a:spcBef>
              <a:spcAft>
                <a:spcPts val="600"/>
              </a:spcAft>
              <a:buFont typeface="Arial,Sans-Serif"/>
              <a:buChar char="•"/>
            </a:pPr>
            <a:r>
              <a:rPr lang="fr-FR" sz="1600">
                <a:solidFill>
                  <a:srgbClr val="000000"/>
                </a:solidFill>
                <a:latin typeface="Calibri"/>
                <a:ea typeface="Calibri"/>
                <a:cs typeface="Calibri"/>
              </a:rPr>
              <a:t>Enquêtes auprès de la société civile en début et fin de projet pour évaluer la perception du rôle des femmes dans la gouvernance forestière (données désagrégées par type, sexe et âge). </a:t>
            </a:r>
            <a:endParaRPr lang="fr-FR"/>
          </a:p>
          <a:p>
            <a:pPr>
              <a:lnSpc>
                <a:spcPct val="100000"/>
              </a:lnSpc>
              <a:spcBef>
                <a:spcPts val="600"/>
              </a:spcBef>
              <a:spcAft>
                <a:spcPts val="600"/>
              </a:spcAft>
            </a:pPr>
            <a:endParaRPr lang="fr-FR" sz="1600">
              <a:solidFill>
                <a:srgbClr val="000000"/>
              </a:solidFill>
              <a:ea typeface="Calibri"/>
              <a:cs typeface="Calibri"/>
            </a:endParaRPr>
          </a:p>
          <a:p>
            <a:pPr>
              <a:lnSpc>
                <a:spcPct val="100000"/>
              </a:lnSpc>
              <a:spcBef>
                <a:spcPts val="600"/>
              </a:spcBef>
              <a:spcAft>
                <a:spcPts val="600"/>
              </a:spcAft>
            </a:pPr>
            <a:endParaRPr lang="fr-FR" sz="1600" b="1" noProof="0">
              <a:solidFill>
                <a:schemeClr val="tx1"/>
              </a:solidFill>
              <a:ea typeface="Calibri"/>
              <a:cs typeface="Calibri"/>
            </a:endParaRPr>
          </a:p>
          <a:p>
            <a:pPr>
              <a:lnSpc>
                <a:spcPct val="100000"/>
              </a:lnSpc>
              <a:spcBef>
                <a:spcPts val="600"/>
              </a:spcBef>
              <a:spcAft>
                <a:spcPts val="600"/>
              </a:spcAft>
            </a:pPr>
            <a:endParaRPr lang="fr-FR" sz="2500" b="1">
              <a:solidFill>
                <a:schemeClr val="tx1"/>
              </a:solidFill>
            </a:endParaRPr>
          </a:p>
        </p:txBody>
      </p:sp>
    </p:spTree>
    <p:extLst>
      <p:ext uri="{BB962C8B-B14F-4D97-AF65-F5344CB8AC3E}">
        <p14:creationId xmlns:p14="http://schemas.microsoft.com/office/powerpoint/2010/main" val="3062756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BEEE98D7-EA40-AC73-9BBF-7141F04D464C}"/>
              </a:ext>
            </a:extLst>
          </p:cNvPr>
          <p:cNvSpPr>
            <a:spLocks noGrp="1"/>
          </p:cNvSpPr>
          <p:nvPr>
            <p:ph sz="half" idx="2"/>
          </p:nvPr>
        </p:nvSpPr>
        <p:spPr>
          <a:xfrm>
            <a:off x="5947435" y="1020967"/>
            <a:ext cx="5534813" cy="5833441"/>
          </a:xfrm>
        </p:spPr>
        <p:txBody>
          <a:bodyPr vert="horz" lIns="91440" tIns="45720" rIns="91440" bIns="45720" rtlCol="0" anchor="t">
            <a:normAutofit lnSpcReduction="10000"/>
          </a:bodyPr>
          <a:lstStyle/>
          <a:p>
            <a:r>
              <a:rPr lang="en-US" sz="1800"/>
              <a:t>Les </a:t>
            </a:r>
            <a:r>
              <a:rPr lang="en-US" sz="1800" err="1"/>
              <a:t>activités</a:t>
            </a:r>
            <a:r>
              <a:rPr lang="en-US" sz="1800"/>
              <a:t> </a:t>
            </a:r>
            <a:r>
              <a:rPr lang="en-US" sz="1800" err="1"/>
              <a:t>identifiées</a:t>
            </a:r>
            <a:r>
              <a:rPr lang="en-US" sz="1800"/>
              <a:t> ci-dessus </a:t>
            </a:r>
            <a:r>
              <a:rPr lang="en-US" sz="1800" err="1"/>
              <a:t>s’alignent</a:t>
            </a:r>
            <a:r>
              <a:rPr lang="en-US" sz="1800"/>
              <a:t> avec le plan multi-</a:t>
            </a:r>
            <a:r>
              <a:rPr lang="en-US" sz="1800" err="1"/>
              <a:t>annuel</a:t>
            </a:r>
            <a:r>
              <a:rPr lang="en-US" sz="1800"/>
              <a:t> de mise </a:t>
            </a:r>
            <a:r>
              <a:rPr lang="en-US" sz="1800" err="1"/>
              <a:t>en</a:t>
            </a:r>
            <a:r>
              <a:rPr lang="en-US" sz="1800"/>
              <a:t> </a:t>
            </a:r>
            <a:r>
              <a:rPr lang="en-US" sz="1800" err="1"/>
              <a:t>œuvre</a:t>
            </a:r>
            <a:r>
              <a:rPr lang="en-US" sz="1800"/>
              <a:t> </a:t>
            </a:r>
            <a:r>
              <a:rPr lang="en-US" sz="1800" err="1"/>
              <a:t>en</a:t>
            </a:r>
            <a:r>
              <a:rPr lang="en-US" sz="1800"/>
              <a:t> </a:t>
            </a:r>
            <a:r>
              <a:rPr lang="en-US" sz="1800" err="1"/>
              <a:t>cours</a:t>
            </a:r>
            <a:r>
              <a:rPr lang="en-US" sz="1800"/>
              <a:t> de </a:t>
            </a:r>
            <a:r>
              <a:rPr lang="en-US" sz="1800" err="1"/>
              <a:t>développement</a:t>
            </a:r>
            <a:r>
              <a:rPr lang="en-US" sz="1800"/>
              <a:t> </a:t>
            </a:r>
            <a:r>
              <a:rPr lang="en-US" sz="1800" err="1"/>
              <a:t>en</a:t>
            </a:r>
            <a:r>
              <a:rPr lang="en-US" sz="1800"/>
              <a:t> </a:t>
            </a:r>
            <a:r>
              <a:rPr lang="en-US" sz="1800" err="1"/>
              <a:t>vue</a:t>
            </a:r>
            <a:r>
              <a:rPr lang="en-US" sz="1800"/>
              <a:t> de son adoption par le CCMO </a:t>
            </a:r>
            <a:r>
              <a:rPr lang="en-US" sz="1800" err="1"/>
              <a:t>une</a:t>
            </a:r>
            <a:r>
              <a:rPr lang="en-US" sz="1800"/>
              <a:t> </a:t>
            </a:r>
            <a:r>
              <a:rPr lang="en-US" sz="1800" err="1"/>
              <a:t>fois</a:t>
            </a:r>
            <a:r>
              <a:rPr lang="en-US" sz="1800"/>
              <a:t> </a:t>
            </a:r>
            <a:r>
              <a:rPr lang="en-US" sz="1800" err="1"/>
              <a:t>en</a:t>
            </a:r>
            <a:r>
              <a:rPr lang="en-US" sz="1800"/>
              <a:t> place. </a:t>
            </a:r>
            <a:r>
              <a:rPr lang="en-US" sz="1800" err="1"/>
              <a:t>Néanmoins</a:t>
            </a:r>
            <a:r>
              <a:rPr lang="en-US" sz="1800"/>
              <a:t>, il est </a:t>
            </a:r>
            <a:r>
              <a:rPr lang="en-US" sz="1800" err="1"/>
              <a:t>prévu</a:t>
            </a:r>
            <a:r>
              <a:rPr lang="en-US" sz="1800"/>
              <a:t> </a:t>
            </a:r>
            <a:r>
              <a:rPr lang="en-US" sz="1800" err="1"/>
              <a:t>qu’un</a:t>
            </a:r>
            <a:r>
              <a:rPr lang="en-US" sz="1800"/>
              <a:t> plan </a:t>
            </a:r>
            <a:r>
              <a:rPr lang="en-US" sz="1800" err="1"/>
              <a:t>annuel</a:t>
            </a:r>
            <a:r>
              <a:rPr lang="en-US" sz="1800"/>
              <a:t> plus </a:t>
            </a:r>
            <a:r>
              <a:rPr lang="en-US" sz="1800" err="1"/>
              <a:t>détaillé</a:t>
            </a:r>
            <a:r>
              <a:rPr lang="en-US" sz="1800"/>
              <a:t> </a:t>
            </a:r>
            <a:r>
              <a:rPr lang="en-US" sz="1800" err="1"/>
              <a:t>soit</a:t>
            </a:r>
            <a:r>
              <a:rPr lang="en-US" sz="1800"/>
              <a:t> </a:t>
            </a:r>
            <a:r>
              <a:rPr lang="en-US" sz="1800" err="1"/>
              <a:t>défini</a:t>
            </a:r>
            <a:r>
              <a:rPr lang="en-US" sz="1800"/>
              <a:t> par EFI. Cette </a:t>
            </a:r>
            <a:r>
              <a:rPr lang="en-US" sz="1800" err="1"/>
              <a:t>approche</a:t>
            </a:r>
            <a:r>
              <a:rPr lang="en-US" sz="1800"/>
              <a:t> </a:t>
            </a:r>
            <a:r>
              <a:rPr lang="en-US" sz="1800" err="1"/>
              <a:t>permettra</a:t>
            </a:r>
            <a:r>
              <a:rPr lang="en-US" sz="1800"/>
              <a:t> de prendre </a:t>
            </a:r>
            <a:r>
              <a:rPr lang="en-US" sz="1800" err="1"/>
              <a:t>en</a:t>
            </a:r>
            <a:r>
              <a:rPr lang="en-US" sz="1800"/>
              <a:t> </a:t>
            </a:r>
            <a:r>
              <a:rPr lang="en-US" sz="1800" err="1"/>
              <a:t>compte</a:t>
            </a:r>
            <a:r>
              <a:rPr lang="en-US" sz="1800"/>
              <a:t> les orientations </a:t>
            </a:r>
            <a:r>
              <a:rPr lang="en-US" sz="1800" err="1"/>
              <a:t>stratégiques</a:t>
            </a:r>
            <a:r>
              <a:rPr lang="en-US" sz="1800"/>
              <a:t> </a:t>
            </a:r>
            <a:r>
              <a:rPr lang="en-US" sz="1800" err="1"/>
              <a:t>convenues</a:t>
            </a:r>
            <a:r>
              <a:rPr lang="en-US" sz="1800"/>
              <a:t> entre </a:t>
            </a:r>
            <a:r>
              <a:rPr lang="en-US" sz="1800" err="1"/>
              <a:t>l’UE</a:t>
            </a:r>
            <a:r>
              <a:rPr lang="en-US" sz="1800"/>
              <a:t> et la Côte d’Ivoire </a:t>
            </a:r>
            <a:r>
              <a:rPr lang="en-US" sz="1800" err="1"/>
              <a:t>lors</a:t>
            </a:r>
            <a:r>
              <a:rPr lang="en-US" sz="1800"/>
              <a:t> de la mise </a:t>
            </a:r>
            <a:r>
              <a:rPr lang="en-US" sz="1800" err="1"/>
              <a:t>en</a:t>
            </a:r>
            <a:r>
              <a:rPr lang="en-US" sz="1800"/>
              <a:t> </a:t>
            </a:r>
            <a:r>
              <a:rPr lang="en-US" sz="1800" err="1"/>
              <a:t>œuvre</a:t>
            </a:r>
            <a:r>
              <a:rPr lang="en-US" sz="1800"/>
              <a:t> de </a:t>
            </a:r>
            <a:r>
              <a:rPr lang="en-US" sz="1800" err="1"/>
              <a:t>l’APV</a:t>
            </a:r>
            <a:r>
              <a:rPr lang="en-US" sz="1800"/>
              <a:t> FLEGT, </a:t>
            </a:r>
            <a:r>
              <a:rPr lang="en-US" sz="1800" err="1"/>
              <a:t>en</a:t>
            </a:r>
            <a:r>
              <a:rPr lang="en-US" sz="1800"/>
              <a:t> particulier dans le CCMO. </a:t>
            </a:r>
            <a:endParaRPr lang="en-US" sz="1800">
              <a:ea typeface="Calibri"/>
              <a:cs typeface="Calibri"/>
            </a:endParaRPr>
          </a:p>
          <a:p>
            <a:r>
              <a:rPr lang="en-US" sz="1800"/>
              <a:t>Dans </a:t>
            </a:r>
            <a:r>
              <a:rPr lang="en-US" sz="1800" err="1"/>
              <a:t>l’ensemble</a:t>
            </a:r>
            <a:r>
              <a:rPr lang="en-US" sz="1800"/>
              <a:t>, ClientEarth </a:t>
            </a:r>
            <a:r>
              <a:rPr lang="en-US" sz="1800" err="1"/>
              <a:t>assurera</a:t>
            </a:r>
            <a:r>
              <a:rPr lang="en-US" sz="1800"/>
              <a:t> la gestion du </a:t>
            </a:r>
            <a:r>
              <a:rPr lang="en-US" sz="1800" err="1"/>
              <a:t>projet</a:t>
            </a:r>
            <a:r>
              <a:rPr lang="en-US" sz="1800"/>
              <a:t> et la coordination </a:t>
            </a:r>
            <a:r>
              <a:rPr lang="en-US" sz="1800" err="1"/>
              <a:t>générale</a:t>
            </a:r>
            <a:r>
              <a:rPr lang="en-US" sz="1800"/>
              <a:t> des </a:t>
            </a:r>
            <a:r>
              <a:rPr lang="en-US" sz="1800" err="1"/>
              <a:t>activités</a:t>
            </a:r>
            <a:r>
              <a:rPr lang="en-US" sz="1800"/>
              <a:t> </a:t>
            </a:r>
            <a:r>
              <a:rPr lang="en-US" sz="1800" err="1"/>
              <a:t>décrites</a:t>
            </a:r>
            <a:r>
              <a:rPr lang="en-US" sz="1800"/>
              <a:t> ci-avant, y </a:t>
            </a:r>
            <a:r>
              <a:rPr lang="en-US" sz="1800" err="1"/>
              <a:t>compris</a:t>
            </a:r>
            <a:r>
              <a:rPr lang="en-US" sz="1800"/>
              <a:t> la planification, le </a:t>
            </a:r>
            <a:r>
              <a:rPr lang="en-US" sz="1800" err="1"/>
              <a:t>suivi</a:t>
            </a:r>
            <a:r>
              <a:rPr lang="en-US" sz="1800"/>
              <a:t> et </a:t>
            </a:r>
            <a:r>
              <a:rPr lang="en-US" sz="1800" err="1"/>
              <a:t>l’évaluation</a:t>
            </a:r>
            <a:r>
              <a:rPr lang="en-US" sz="1800"/>
              <a:t>. ClientEarth, forte de son </a:t>
            </a:r>
            <a:r>
              <a:rPr lang="en-US" sz="1800" err="1"/>
              <a:t>expérience</a:t>
            </a:r>
            <a:r>
              <a:rPr lang="en-US" sz="1800"/>
              <a:t> passée dans </a:t>
            </a:r>
            <a:r>
              <a:rPr lang="en-US" sz="1800" err="1"/>
              <a:t>d’autres</a:t>
            </a:r>
            <a:r>
              <a:rPr lang="en-US" sz="1800"/>
              <a:t> processus APV, </a:t>
            </a:r>
            <a:r>
              <a:rPr lang="en-US" sz="1800" err="1"/>
              <a:t>notamment</a:t>
            </a:r>
            <a:r>
              <a:rPr lang="en-US" sz="1800"/>
              <a:t> au Ghana, </a:t>
            </a:r>
            <a:r>
              <a:rPr lang="en-US" sz="1800" err="1"/>
              <a:t>apportera</a:t>
            </a:r>
            <a:r>
              <a:rPr lang="en-US" sz="1800"/>
              <a:t> </a:t>
            </a:r>
            <a:r>
              <a:rPr lang="en-US" sz="1800" err="1"/>
              <a:t>également</a:t>
            </a:r>
            <a:r>
              <a:rPr lang="en-US" sz="1800"/>
              <a:t> </a:t>
            </a:r>
            <a:r>
              <a:rPr lang="en-US" sz="1800" err="1"/>
              <a:t>une</a:t>
            </a:r>
            <a:r>
              <a:rPr lang="en-US" sz="1800"/>
              <a:t> expertise </a:t>
            </a:r>
            <a:r>
              <a:rPr lang="en-US" sz="1800" err="1"/>
              <a:t>juridique</a:t>
            </a:r>
            <a:r>
              <a:rPr lang="en-US" sz="1800"/>
              <a:t>. </a:t>
            </a:r>
            <a:endParaRPr lang="en-US" sz="1800">
              <a:ea typeface="Calibri"/>
              <a:cs typeface="Calibri"/>
            </a:endParaRPr>
          </a:p>
          <a:p>
            <a:r>
              <a:rPr lang="en-US" sz="1800"/>
              <a:t>Par </a:t>
            </a:r>
            <a:r>
              <a:rPr lang="en-US" sz="1800" err="1"/>
              <a:t>ailleurs</a:t>
            </a:r>
            <a:r>
              <a:rPr lang="en-US" sz="1800"/>
              <a:t>, ClientEarth </a:t>
            </a:r>
            <a:r>
              <a:rPr lang="en-US" sz="1800" err="1"/>
              <a:t>entend</a:t>
            </a:r>
            <a:r>
              <a:rPr lang="en-US" sz="1800"/>
              <a:t> </a:t>
            </a:r>
            <a:r>
              <a:rPr lang="en-US" sz="1800" err="1"/>
              <a:t>sélectionner</a:t>
            </a:r>
            <a:r>
              <a:rPr lang="en-US" sz="1800"/>
              <a:t> (à travers </a:t>
            </a:r>
            <a:r>
              <a:rPr lang="en-US" sz="1800" err="1"/>
              <a:t>une</a:t>
            </a:r>
            <a:r>
              <a:rPr lang="en-US" sz="1800"/>
              <a:t> </a:t>
            </a:r>
            <a:r>
              <a:rPr lang="en-US" sz="1800" err="1"/>
              <a:t>procédure</a:t>
            </a:r>
            <a:r>
              <a:rPr lang="en-US" sz="1800"/>
              <a:t> </a:t>
            </a:r>
            <a:r>
              <a:rPr lang="en-US" sz="1800" err="1"/>
              <a:t>compétitive</a:t>
            </a:r>
            <a:r>
              <a:rPr lang="en-US" sz="1800"/>
              <a:t>) et </a:t>
            </a:r>
            <a:r>
              <a:rPr lang="en-US" sz="1800" err="1"/>
              <a:t>contracter</a:t>
            </a:r>
            <a:r>
              <a:rPr lang="en-US" sz="1800"/>
              <a:t> trois </a:t>
            </a:r>
            <a:r>
              <a:rPr lang="en-US" sz="1800" err="1"/>
              <a:t>partenaires</a:t>
            </a:r>
            <a:r>
              <a:rPr lang="en-US" sz="1800"/>
              <a:t> </a:t>
            </a:r>
            <a:r>
              <a:rPr lang="en-US" sz="1800" err="1"/>
              <a:t>locaux</a:t>
            </a:r>
            <a:r>
              <a:rPr lang="en-US" sz="1800"/>
              <a:t> </a:t>
            </a:r>
            <a:r>
              <a:rPr lang="en-US" sz="1800" err="1"/>
              <a:t>en</a:t>
            </a:r>
            <a:r>
              <a:rPr lang="en-US" sz="1800"/>
              <a:t> Côte d’Ivoire pour </a:t>
            </a:r>
            <a:r>
              <a:rPr lang="en-US" sz="1800" err="1"/>
              <a:t>soutenir</a:t>
            </a:r>
            <a:r>
              <a:rPr lang="en-US" sz="1800"/>
              <a:t> la mise </a:t>
            </a:r>
            <a:r>
              <a:rPr lang="en-US" sz="1800" err="1"/>
              <a:t>œuvre</a:t>
            </a:r>
            <a:r>
              <a:rPr lang="en-US" sz="1800"/>
              <a:t> des </a:t>
            </a:r>
            <a:r>
              <a:rPr lang="en-US" sz="1800" err="1"/>
              <a:t>activités</a:t>
            </a:r>
            <a:r>
              <a:rPr lang="en-US" sz="1800"/>
              <a:t> </a:t>
            </a:r>
            <a:r>
              <a:rPr lang="en-US" sz="1800" err="1"/>
              <a:t>décrites</a:t>
            </a:r>
            <a:r>
              <a:rPr lang="en-US" sz="1800"/>
              <a:t> et pour </a:t>
            </a:r>
            <a:r>
              <a:rPr lang="en-US" sz="1800" err="1"/>
              <a:t>apporter</a:t>
            </a:r>
            <a:r>
              <a:rPr lang="en-US" sz="1800"/>
              <a:t> de </a:t>
            </a:r>
            <a:r>
              <a:rPr lang="en-US" sz="1800" err="1"/>
              <a:t>l’expertise</a:t>
            </a:r>
            <a:r>
              <a:rPr lang="en-US" sz="1800"/>
              <a:t> </a:t>
            </a:r>
            <a:r>
              <a:rPr lang="en-US" sz="1800" err="1"/>
              <a:t>en</a:t>
            </a:r>
            <a:r>
              <a:rPr lang="en-US" sz="1800"/>
              <a:t> </a:t>
            </a:r>
            <a:r>
              <a:rPr lang="en-US" sz="1800" err="1"/>
              <a:t>ce</a:t>
            </a:r>
            <a:r>
              <a:rPr lang="en-US" sz="1800"/>
              <a:t> qui </a:t>
            </a:r>
            <a:r>
              <a:rPr lang="en-US" sz="1800" err="1"/>
              <a:t>concerne</a:t>
            </a:r>
            <a:r>
              <a:rPr lang="en-US" sz="1800"/>
              <a:t> : le cadre </a:t>
            </a:r>
            <a:r>
              <a:rPr lang="en-US" sz="1800" err="1"/>
              <a:t>légal</a:t>
            </a:r>
            <a:r>
              <a:rPr lang="en-US" sz="1800"/>
              <a:t> </a:t>
            </a:r>
            <a:r>
              <a:rPr lang="en-US" sz="1800" err="1"/>
              <a:t>ivoirien</a:t>
            </a:r>
            <a:r>
              <a:rPr lang="en-US" sz="1800"/>
              <a:t> </a:t>
            </a:r>
            <a:r>
              <a:rPr lang="en-US" sz="1800" err="1"/>
              <a:t>ainsi</a:t>
            </a:r>
            <a:r>
              <a:rPr lang="en-US" sz="1800"/>
              <a:t> </a:t>
            </a:r>
            <a:r>
              <a:rPr lang="en-US" sz="1800" err="1"/>
              <a:t>que</a:t>
            </a:r>
            <a:r>
              <a:rPr lang="en-US" sz="1800"/>
              <a:t> </a:t>
            </a:r>
            <a:r>
              <a:rPr lang="en-US" sz="1800" err="1"/>
              <a:t>l’APV</a:t>
            </a:r>
            <a:r>
              <a:rPr lang="en-US" sz="1800"/>
              <a:t> FLEGT, des questions de genre et pour </a:t>
            </a:r>
            <a:r>
              <a:rPr lang="en-US" sz="1800" err="1"/>
              <a:t>renforcer</a:t>
            </a:r>
            <a:r>
              <a:rPr lang="en-US" sz="1800"/>
              <a:t>  </a:t>
            </a:r>
            <a:r>
              <a:rPr lang="en-US" sz="1800" err="1"/>
              <a:t>l’observation</a:t>
            </a:r>
            <a:r>
              <a:rPr lang="en-US" sz="1800"/>
              <a:t> </a:t>
            </a:r>
            <a:r>
              <a:rPr lang="en-US" sz="1800" err="1"/>
              <a:t>indépendante</a:t>
            </a:r>
            <a:r>
              <a:rPr lang="en-US" sz="1800"/>
              <a:t>. </a:t>
            </a:r>
            <a:r>
              <a:rPr lang="en-US" sz="1300"/>
              <a:t>   </a:t>
            </a:r>
            <a:endParaRPr lang="en-US" sz="1300">
              <a:ea typeface="Calibri"/>
              <a:cs typeface="Calibri"/>
            </a:endParaRPr>
          </a:p>
          <a:p>
            <a:endParaRPr lang="en-US" sz="1300"/>
          </a:p>
        </p:txBody>
      </p:sp>
      <p:pic>
        <p:nvPicPr>
          <p:cNvPr id="3" name="Picture 2">
            <a:extLst>
              <a:ext uri="{FF2B5EF4-FFF2-40B4-BE49-F238E27FC236}">
                <a16:creationId xmlns:a16="http://schemas.microsoft.com/office/drawing/2014/main" id="{8E7BD6AB-18BB-DBF2-56DD-59842B010973}"/>
              </a:ext>
            </a:extLst>
          </p:cNvPr>
          <p:cNvPicPr>
            <a:picLocks noChangeAspect="1"/>
          </p:cNvPicPr>
          <p:nvPr/>
        </p:nvPicPr>
        <p:blipFill>
          <a:blip r:embed="rId2"/>
          <a:srcRect l="13130"/>
          <a:stretch>
            <a:fillRect/>
          </a:stretch>
        </p:blipFill>
        <p:spPr>
          <a:xfrm>
            <a:off x="20" y="10"/>
            <a:ext cx="5302231" cy="6857990"/>
          </a:xfrm>
          <a:prstGeom prst="rect">
            <a:avLst/>
          </a:prstGeom>
          <a:noFill/>
        </p:spPr>
      </p:pic>
      <p:sp>
        <p:nvSpPr>
          <p:cNvPr id="4" name="TextBox 3">
            <a:extLst>
              <a:ext uri="{FF2B5EF4-FFF2-40B4-BE49-F238E27FC236}">
                <a16:creationId xmlns:a16="http://schemas.microsoft.com/office/drawing/2014/main" id="{4D605FBB-CC49-DE8A-2F32-7BA244822BB5}"/>
              </a:ext>
            </a:extLst>
          </p:cNvPr>
          <p:cNvSpPr txBox="1"/>
          <p:nvPr/>
        </p:nvSpPr>
        <p:spPr>
          <a:xfrm>
            <a:off x="6256420" y="120316"/>
            <a:ext cx="553719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err="1">
                <a:solidFill>
                  <a:schemeClr val="tx2"/>
                </a:solidFill>
                <a:latin typeface="+mj-lt"/>
                <a:ea typeface="+mj-ea"/>
                <a:cs typeface="+mj-cs"/>
              </a:rPr>
              <a:t>Modalités</a:t>
            </a:r>
            <a:r>
              <a:rPr lang="en-US" sz="2400">
                <a:solidFill>
                  <a:schemeClr val="tx2"/>
                </a:solidFill>
                <a:latin typeface="+mj-lt"/>
                <a:ea typeface="+mj-ea"/>
                <a:cs typeface="+mj-cs"/>
              </a:rPr>
              <a:t> de mise </a:t>
            </a:r>
            <a:r>
              <a:rPr lang="en-US" sz="2400" err="1">
                <a:solidFill>
                  <a:schemeClr val="tx2"/>
                </a:solidFill>
                <a:latin typeface="+mj-lt"/>
                <a:ea typeface="+mj-ea"/>
                <a:cs typeface="+mj-cs"/>
              </a:rPr>
              <a:t>en</a:t>
            </a:r>
            <a:r>
              <a:rPr lang="en-US" sz="2400">
                <a:solidFill>
                  <a:schemeClr val="tx2"/>
                </a:solidFill>
                <a:latin typeface="+mj-lt"/>
                <a:ea typeface="+mj-ea"/>
                <a:cs typeface="+mj-cs"/>
              </a:rPr>
              <a:t> oeuvre du </a:t>
            </a:r>
            <a:r>
              <a:rPr lang="en-US" sz="2400" err="1">
                <a:solidFill>
                  <a:schemeClr val="tx2"/>
                </a:solidFill>
                <a:latin typeface="+mj-lt"/>
                <a:ea typeface="+mj-ea"/>
                <a:cs typeface="+mj-cs"/>
              </a:rPr>
              <a:t>projet</a:t>
            </a:r>
            <a:r>
              <a:rPr lang="en-US" sz="2400">
                <a:solidFill>
                  <a:schemeClr val="tx2"/>
                </a:solidFill>
                <a:latin typeface="+mj-lt"/>
                <a:ea typeface="+mj-ea"/>
                <a:cs typeface="+mj-cs"/>
              </a:rPr>
              <a:t> par ClientEarth et </a:t>
            </a:r>
            <a:r>
              <a:rPr lang="en-US" sz="2400" err="1">
                <a:solidFill>
                  <a:schemeClr val="tx2"/>
                </a:solidFill>
                <a:latin typeface="+mj-lt"/>
                <a:ea typeface="+mj-ea"/>
                <a:cs typeface="+mj-cs"/>
              </a:rPr>
              <a:t>ses</a:t>
            </a:r>
            <a:r>
              <a:rPr lang="en-US" sz="2400">
                <a:solidFill>
                  <a:schemeClr val="tx2"/>
                </a:solidFill>
                <a:latin typeface="+mj-lt"/>
                <a:ea typeface="+mj-ea"/>
                <a:cs typeface="+mj-cs"/>
              </a:rPr>
              <a:t> </a:t>
            </a:r>
            <a:r>
              <a:rPr lang="en-US" sz="2400" err="1">
                <a:solidFill>
                  <a:schemeClr val="tx2"/>
                </a:solidFill>
                <a:latin typeface="+mj-lt"/>
                <a:ea typeface="+mj-ea"/>
                <a:cs typeface="+mj-cs"/>
              </a:rPr>
              <a:t>partenaires</a:t>
            </a:r>
            <a:endParaRPr lang="en-US" sz="2400">
              <a:solidFill>
                <a:schemeClr val="tx2"/>
              </a:solidFill>
              <a:latin typeface="+mj-lt"/>
              <a:ea typeface="Calibri"/>
              <a:cs typeface="Calibri"/>
            </a:endParaRPr>
          </a:p>
        </p:txBody>
      </p:sp>
    </p:spTree>
    <p:extLst>
      <p:ext uri="{BB962C8B-B14F-4D97-AF65-F5344CB8AC3E}">
        <p14:creationId xmlns:p14="http://schemas.microsoft.com/office/powerpoint/2010/main" val="176929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9CE0C-B336-608D-0C8C-0F8720748051}"/>
            </a:ext>
          </a:extLst>
        </p:cNvPr>
        <p:cNvGrpSpPr/>
        <p:nvPr/>
      </p:nvGrpSpPr>
      <p:grpSpPr>
        <a:xfrm>
          <a:off x="0" y="0"/>
          <a:ext cx="0" cy="0"/>
          <a:chOff x="0" y="0"/>
          <a:chExt cx="0" cy="0"/>
        </a:xfrm>
      </p:grpSpPr>
      <p:sp>
        <p:nvSpPr>
          <p:cNvPr id="8" name="Content Placeholder 3">
            <a:extLst>
              <a:ext uri="{FF2B5EF4-FFF2-40B4-BE49-F238E27FC236}">
                <a16:creationId xmlns:a16="http://schemas.microsoft.com/office/drawing/2014/main" id="{49C03E79-A530-091E-D08F-49A9023A8532}"/>
              </a:ext>
            </a:extLst>
          </p:cNvPr>
          <p:cNvSpPr>
            <a:spLocks noGrp="1"/>
          </p:cNvSpPr>
          <p:nvPr>
            <p:ph sz="half" idx="2"/>
          </p:nvPr>
        </p:nvSpPr>
        <p:spPr>
          <a:xfrm>
            <a:off x="5639961" y="753598"/>
            <a:ext cx="6550812" cy="6100809"/>
          </a:xfrm>
        </p:spPr>
        <p:txBody>
          <a:bodyPr vert="horz" lIns="91440" tIns="45720" rIns="91440" bIns="45720" rtlCol="0" anchor="t">
            <a:normAutofit lnSpcReduction="10000"/>
          </a:bodyPr>
          <a:lstStyle/>
          <a:p>
            <a:pPr>
              <a:lnSpc>
                <a:spcPct val="80000"/>
              </a:lnSpc>
            </a:pPr>
            <a:r>
              <a:rPr lang="fr-CI" sz="1800"/>
              <a:t>Notre ambition est de soutenir une </a:t>
            </a:r>
            <a:r>
              <a:rPr lang="fr-CI" sz="1800" b="1"/>
              <a:t>transition</a:t>
            </a:r>
            <a:r>
              <a:rPr lang="fr-CI" sz="1800"/>
              <a:t> où, après les trois ans du projet, la société civile est pleinement renforcée,  </a:t>
            </a:r>
            <a:r>
              <a:rPr lang="fr-CI" sz="1800" b="1"/>
              <a:t>accède directement aux financements </a:t>
            </a:r>
            <a:r>
              <a:rPr lang="fr-CI" sz="1800"/>
              <a:t>et joue un rôle central dans la mise en œuvre de l’APV. À terme, notre rôle n’est pas de gérer les financements, mais de nous retirer de cette fonction, pour demeurer, si nécessaire, un appui-conseil. Cela nécessitera un appui au développement organisationnel et un processus de plaidoyer auprès des partenaires financiers, notamment d’EFI et de l’Union européenne, afin de promouvoir des mécanismes de financement plus directs en faveur des OSC.  Cette vision de transition est intégrée de manière transversale dans l’ensemble des résultats du projet.</a:t>
            </a:r>
            <a:endParaRPr lang="fr-CI" sz="1800">
              <a:ea typeface="Calibri"/>
              <a:cs typeface="Calibri"/>
            </a:endParaRPr>
          </a:p>
          <a:p>
            <a:pPr>
              <a:lnSpc>
                <a:spcPct val="80000"/>
              </a:lnSpc>
            </a:pPr>
            <a:endParaRPr lang="fr-CI" sz="1800">
              <a:ea typeface="Calibri"/>
              <a:cs typeface="Calibri"/>
            </a:endParaRPr>
          </a:p>
          <a:p>
            <a:pPr>
              <a:lnSpc>
                <a:spcPct val="80000"/>
              </a:lnSpc>
            </a:pPr>
            <a:r>
              <a:rPr lang="fr-CI" sz="1800"/>
              <a:t> Ce projet repose sur une conviction forte : </a:t>
            </a:r>
            <a:r>
              <a:rPr lang="fr-CI" sz="1800" b="1"/>
              <a:t>toutes les organisations de la société civile ont un rôle à jouer </a:t>
            </a:r>
            <a:r>
              <a:rPr lang="fr-CI" sz="1800"/>
              <a:t>dans la mise en œuvre de l’APV, et toutes doivent soutenir cette dynamique collective. Le projet s’appuiera sur la stratégie de collaboration entre les OSC, telle qu’élaborée lors de l’atelier et les deux séances de suivi organisées avec l’appui de la GIZ. La mise en œuvre de l’APV ne peut être efficace que si elle est </a:t>
            </a:r>
            <a:r>
              <a:rPr lang="fr-CI" sz="1800" b="1"/>
              <a:t>inclusive</a:t>
            </a:r>
            <a:r>
              <a:rPr lang="fr-CI" sz="1800"/>
              <a:t>, coordonnée et basée sur la complémentarité des rôles. La société civile est le véritable propriétaire de cette initiative. Cependant, pour garantir la cohérence, la redevabilité et l’efficacité, le cadre du projet doit prévoir certains rôles de leadership clairs, au service de l’intérêt collectif. Si une organisation est porteuse du projet, nous nous attendons à ce qu'elle ait la responsabilité de consulter et d’associer les autres organisations.</a:t>
            </a:r>
            <a:endParaRPr lang="fr-CI">
              <a:ea typeface="Calibri"/>
              <a:cs typeface="Calibri"/>
            </a:endParaRPr>
          </a:p>
        </p:txBody>
      </p:sp>
      <p:pic>
        <p:nvPicPr>
          <p:cNvPr id="3" name="Picture 2" descr="Lush tropical forest">
            <a:extLst>
              <a:ext uri="{FF2B5EF4-FFF2-40B4-BE49-F238E27FC236}">
                <a16:creationId xmlns:a16="http://schemas.microsoft.com/office/drawing/2014/main" id="{5E96E0A5-1DE3-93AA-30A3-C9A18106F799}"/>
              </a:ext>
            </a:extLst>
          </p:cNvPr>
          <p:cNvPicPr>
            <a:picLocks noChangeAspect="1"/>
          </p:cNvPicPr>
          <p:nvPr/>
        </p:nvPicPr>
        <p:blipFill>
          <a:blip r:embed="rId3"/>
          <a:srcRect l="20947" r="20947"/>
          <a:stretch>
            <a:fillRect/>
          </a:stretch>
        </p:blipFill>
        <p:spPr>
          <a:xfrm>
            <a:off x="20" y="10"/>
            <a:ext cx="5302231" cy="6857990"/>
          </a:xfrm>
          <a:prstGeom prst="rect">
            <a:avLst/>
          </a:prstGeom>
          <a:noFill/>
        </p:spPr>
      </p:pic>
      <p:sp>
        <p:nvSpPr>
          <p:cNvPr id="2" name="TextBox 1">
            <a:extLst>
              <a:ext uri="{FF2B5EF4-FFF2-40B4-BE49-F238E27FC236}">
                <a16:creationId xmlns:a16="http://schemas.microsoft.com/office/drawing/2014/main" id="{374951ED-CB08-CC01-3DBD-B7F6B6EC5BBC}"/>
              </a:ext>
            </a:extLst>
          </p:cNvPr>
          <p:cNvSpPr txBox="1"/>
          <p:nvPr/>
        </p:nvSpPr>
        <p:spPr>
          <a:xfrm>
            <a:off x="5868737" y="0"/>
            <a:ext cx="536073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tx2"/>
                </a:solidFill>
                <a:latin typeface="+mj-lt"/>
                <a:ea typeface="+mj-ea"/>
                <a:cs typeface="+mj-cs"/>
              </a:rPr>
              <a:t>Deux messages </a:t>
            </a:r>
            <a:r>
              <a:rPr lang="en-US" sz="2400" err="1">
                <a:solidFill>
                  <a:schemeClr val="tx2"/>
                </a:solidFill>
                <a:latin typeface="+mj-lt"/>
                <a:ea typeface="+mj-ea"/>
                <a:cs typeface="+mj-cs"/>
              </a:rPr>
              <a:t>clés</a:t>
            </a:r>
            <a:endParaRPr lang="en-US" err="1">
              <a:solidFill>
                <a:schemeClr val="tx2"/>
              </a:solidFill>
              <a:ea typeface="Calibri"/>
              <a:cs typeface="Calibri"/>
            </a:endParaRPr>
          </a:p>
        </p:txBody>
      </p:sp>
    </p:spTree>
    <p:extLst>
      <p:ext uri="{BB962C8B-B14F-4D97-AF65-F5344CB8AC3E}">
        <p14:creationId xmlns:p14="http://schemas.microsoft.com/office/powerpoint/2010/main" val="211973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E9107-A34D-C4FE-359F-886CBBFB03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A3BD22-2E77-56F4-534B-C3B162414DCD}"/>
              </a:ext>
            </a:extLst>
          </p:cNvPr>
          <p:cNvSpPr>
            <a:spLocks noGrp="1"/>
          </p:cNvSpPr>
          <p:nvPr>
            <p:ph type="ctrTitle"/>
          </p:nvPr>
        </p:nvSpPr>
        <p:spPr/>
        <p:txBody>
          <a:bodyPr>
            <a:normAutofit/>
          </a:bodyPr>
          <a:lstStyle/>
          <a:p>
            <a:r>
              <a:rPr lang="en-GB" err="1">
                <a:solidFill>
                  <a:srgbClr val="FFFFFF"/>
                </a:solidFill>
                <a:ea typeface="Calibri"/>
                <a:cs typeface="Calibri"/>
              </a:rPr>
              <a:t>Présentation</a:t>
            </a:r>
            <a:r>
              <a:rPr lang="en-GB">
                <a:solidFill>
                  <a:srgbClr val="FFFFFF"/>
                </a:solidFill>
                <a:ea typeface="Calibri"/>
                <a:cs typeface="Calibri"/>
              </a:rPr>
              <a:t> des </a:t>
            </a:r>
            <a:r>
              <a:rPr lang="en-GB" err="1">
                <a:solidFill>
                  <a:srgbClr val="FFFFFF"/>
                </a:solidFill>
                <a:ea typeface="Calibri"/>
                <a:cs typeface="Calibri"/>
              </a:rPr>
              <a:t>appels</a:t>
            </a:r>
            <a:r>
              <a:rPr lang="en-GB">
                <a:solidFill>
                  <a:srgbClr val="FFFFFF"/>
                </a:solidFill>
                <a:ea typeface="Calibri"/>
                <a:cs typeface="Calibri"/>
              </a:rPr>
              <a:t> </a:t>
            </a:r>
            <a:r>
              <a:rPr lang="en-GB" err="1">
                <a:solidFill>
                  <a:srgbClr val="FFFFFF"/>
                </a:solidFill>
                <a:ea typeface="Calibri"/>
                <a:cs typeface="Calibri"/>
              </a:rPr>
              <a:t>d'offres</a:t>
            </a:r>
            <a:endParaRPr lang="en-GB" err="1">
              <a:ea typeface="Calibri"/>
              <a:cs typeface="Calibri"/>
            </a:endParaRPr>
          </a:p>
        </p:txBody>
      </p:sp>
    </p:spTree>
    <p:extLst>
      <p:ext uri="{BB962C8B-B14F-4D97-AF65-F5344CB8AC3E}">
        <p14:creationId xmlns:p14="http://schemas.microsoft.com/office/powerpoint/2010/main" val="3314645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DA73E-C439-D61F-269A-A57F4DB5EAC9}"/>
              </a:ext>
            </a:extLst>
          </p:cNvPr>
          <p:cNvSpPr>
            <a:spLocks noGrp="1"/>
          </p:cNvSpPr>
          <p:nvPr>
            <p:ph type="title"/>
          </p:nvPr>
        </p:nvSpPr>
        <p:spPr>
          <a:xfrm>
            <a:off x="839788" y="457200"/>
            <a:ext cx="3932237" cy="1600200"/>
          </a:xfrm>
        </p:spPr>
        <p:txBody>
          <a:bodyPr vert="horz" lIns="91440" tIns="45720" rIns="91440" bIns="45720" rtlCol="0" anchor="b">
            <a:normAutofit/>
          </a:bodyPr>
          <a:lstStyle/>
          <a:p>
            <a:endParaRPr lang="en-US"/>
          </a:p>
          <a:p>
            <a:endParaRPr lang="en-US"/>
          </a:p>
        </p:txBody>
      </p:sp>
      <p:pic>
        <p:nvPicPr>
          <p:cNvPr id="4" name="Picture 3">
            <a:extLst>
              <a:ext uri="{FF2B5EF4-FFF2-40B4-BE49-F238E27FC236}">
                <a16:creationId xmlns:a16="http://schemas.microsoft.com/office/drawing/2014/main" id="{44217586-F309-B74B-BA15-60CF47112842}"/>
              </a:ext>
            </a:extLst>
          </p:cNvPr>
          <p:cNvPicPr>
            <a:picLocks noChangeAspect="1"/>
          </p:cNvPicPr>
          <p:nvPr/>
        </p:nvPicPr>
        <p:blipFill>
          <a:blip r:embed="rId3"/>
          <a:stretch>
            <a:fillRect/>
          </a:stretch>
        </p:blipFill>
        <p:spPr>
          <a:xfrm>
            <a:off x="5504030" y="1551424"/>
            <a:ext cx="6172200" cy="4119943"/>
          </a:xfrm>
          <a:prstGeom prst="rect">
            <a:avLst/>
          </a:prstGeom>
          <a:noFill/>
        </p:spPr>
      </p:pic>
      <p:sp>
        <p:nvSpPr>
          <p:cNvPr id="3" name="TextBox 2">
            <a:extLst>
              <a:ext uri="{FF2B5EF4-FFF2-40B4-BE49-F238E27FC236}">
                <a16:creationId xmlns:a16="http://schemas.microsoft.com/office/drawing/2014/main" id="{8F9CEEDE-7E5D-04DD-58A7-2BB6C14484C6}"/>
              </a:ext>
            </a:extLst>
          </p:cNvPr>
          <p:cNvSpPr txBox="1"/>
          <p:nvPr/>
        </p:nvSpPr>
        <p:spPr>
          <a:xfrm>
            <a:off x="358525" y="1866418"/>
            <a:ext cx="4600657" cy="4002569"/>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nSpc>
                <a:spcPct val="90000"/>
              </a:lnSpc>
              <a:spcBef>
                <a:spcPts val="1000"/>
              </a:spcBef>
              <a:buClr>
                <a:schemeClr val="accent1"/>
              </a:buClr>
              <a:buSzPct val="110000"/>
            </a:pPr>
            <a:r>
              <a:rPr lang="en-GB" kern="1200">
                <a:solidFill>
                  <a:schemeClr val="tx1">
                    <a:lumMod val="90000"/>
                    <a:lumOff val="10000"/>
                  </a:schemeClr>
                </a:solidFill>
                <a:latin typeface="+mn-lt"/>
                <a:ea typeface="+mn-ea"/>
                <a:cs typeface="+mn-cs"/>
              </a:rPr>
              <a:t>Appel </a:t>
            </a:r>
            <a:r>
              <a:rPr lang="en-GB" kern="1200" err="1">
                <a:solidFill>
                  <a:schemeClr val="tx1">
                    <a:lumMod val="90000"/>
                    <a:lumOff val="10000"/>
                  </a:schemeClr>
                </a:solidFill>
                <a:latin typeface="+mn-lt"/>
                <a:ea typeface="+mn-ea"/>
                <a:cs typeface="+mn-cs"/>
              </a:rPr>
              <a:t>d'offres</a:t>
            </a:r>
            <a:r>
              <a:rPr lang="en-GB" kern="1200">
                <a:solidFill>
                  <a:schemeClr val="tx1">
                    <a:lumMod val="90000"/>
                    <a:lumOff val="10000"/>
                  </a:schemeClr>
                </a:solidFill>
                <a:latin typeface="+mn-lt"/>
                <a:ea typeface="+mn-ea"/>
                <a:cs typeface="+mn-cs"/>
              </a:rPr>
              <a:t> pour le </a:t>
            </a:r>
            <a:r>
              <a:rPr lang="en-GB" kern="1200" err="1">
                <a:solidFill>
                  <a:schemeClr val="tx1">
                    <a:lumMod val="90000"/>
                    <a:lumOff val="10000"/>
                  </a:schemeClr>
                </a:solidFill>
                <a:latin typeface="+mn-lt"/>
                <a:ea typeface="+mn-ea"/>
                <a:cs typeface="+mn-cs"/>
              </a:rPr>
              <a:t>recrutement</a:t>
            </a:r>
            <a:r>
              <a:rPr lang="en-GB" kern="1200">
                <a:solidFill>
                  <a:schemeClr val="tx1">
                    <a:lumMod val="90000"/>
                    <a:lumOff val="10000"/>
                  </a:schemeClr>
                </a:solidFill>
                <a:latin typeface="+mn-lt"/>
                <a:ea typeface="+mn-ea"/>
                <a:cs typeface="+mn-cs"/>
              </a:rPr>
              <a:t> d’un </a:t>
            </a:r>
            <a:r>
              <a:rPr lang="en-GB" kern="1200" err="1">
                <a:solidFill>
                  <a:schemeClr val="tx1">
                    <a:lumMod val="90000"/>
                    <a:lumOff val="10000"/>
                  </a:schemeClr>
                </a:solidFill>
                <a:latin typeface="+mn-lt"/>
                <a:ea typeface="+mn-ea"/>
                <a:cs typeface="+mn-cs"/>
              </a:rPr>
              <a:t>partenaire</a:t>
            </a:r>
            <a:r>
              <a:rPr lang="en-GB" kern="1200">
                <a:solidFill>
                  <a:schemeClr val="tx1">
                    <a:lumMod val="90000"/>
                    <a:lumOff val="10000"/>
                  </a:schemeClr>
                </a:solidFill>
                <a:latin typeface="+mn-lt"/>
                <a:ea typeface="+mn-ea"/>
                <a:cs typeface="+mn-cs"/>
              </a:rPr>
              <a:t> pour </a:t>
            </a:r>
            <a:r>
              <a:rPr lang="en-GB" kern="1200" err="1">
                <a:solidFill>
                  <a:schemeClr val="tx1">
                    <a:lumMod val="90000"/>
                    <a:lumOff val="10000"/>
                  </a:schemeClr>
                </a:solidFill>
                <a:latin typeface="+mn-lt"/>
                <a:ea typeface="+mn-ea"/>
                <a:cs typeface="+mn-cs"/>
              </a:rPr>
              <a:t>l’appui</a:t>
            </a:r>
            <a:r>
              <a:rPr lang="en-GB" kern="1200">
                <a:solidFill>
                  <a:schemeClr val="tx1">
                    <a:lumMod val="90000"/>
                    <a:lumOff val="10000"/>
                  </a:schemeClr>
                </a:solidFill>
                <a:latin typeface="+mn-lt"/>
                <a:ea typeface="+mn-ea"/>
                <a:cs typeface="+mn-cs"/>
              </a:rPr>
              <a:t> </a:t>
            </a:r>
            <a:r>
              <a:rPr lang="en-GB" kern="1200" err="1">
                <a:solidFill>
                  <a:schemeClr val="tx1">
                    <a:lumMod val="90000"/>
                    <a:lumOff val="10000"/>
                  </a:schemeClr>
                </a:solidFill>
                <a:latin typeface="+mn-lt"/>
                <a:ea typeface="+mn-ea"/>
                <a:cs typeface="+mn-cs"/>
              </a:rPr>
              <a:t>juridique</a:t>
            </a:r>
            <a:r>
              <a:rPr lang="en-GB" kern="1200">
                <a:solidFill>
                  <a:schemeClr val="tx1">
                    <a:lumMod val="90000"/>
                    <a:lumOff val="10000"/>
                  </a:schemeClr>
                </a:solidFill>
                <a:latin typeface="+mn-lt"/>
                <a:ea typeface="+mn-ea"/>
                <a:cs typeface="+mn-cs"/>
              </a:rPr>
              <a:t> et le </a:t>
            </a:r>
            <a:r>
              <a:rPr lang="en-GB" kern="1200" err="1">
                <a:solidFill>
                  <a:schemeClr val="tx1">
                    <a:lumMod val="90000"/>
                    <a:lumOff val="10000"/>
                  </a:schemeClr>
                </a:solidFill>
                <a:latin typeface="+mn-lt"/>
                <a:ea typeface="+mn-ea"/>
                <a:cs typeface="+mn-cs"/>
              </a:rPr>
              <a:t>soutien</a:t>
            </a:r>
            <a:r>
              <a:rPr lang="en-GB" kern="1200">
                <a:solidFill>
                  <a:schemeClr val="tx1">
                    <a:lumMod val="90000"/>
                    <a:lumOff val="10000"/>
                  </a:schemeClr>
                </a:solidFill>
                <a:latin typeface="+mn-lt"/>
                <a:ea typeface="+mn-ea"/>
                <a:cs typeface="+mn-cs"/>
              </a:rPr>
              <a:t> aux OSC dans la mise </a:t>
            </a:r>
            <a:r>
              <a:rPr lang="en-GB" kern="1200" err="1">
                <a:solidFill>
                  <a:schemeClr val="tx1">
                    <a:lumMod val="90000"/>
                    <a:lumOff val="10000"/>
                  </a:schemeClr>
                </a:solidFill>
                <a:latin typeface="+mn-lt"/>
                <a:ea typeface="+mn-ea"/>
                <a:cs typeface="+mn-cs"/>
              </a:rPr>
              <a:t>en</a:t>
            </a:r>
            <a:r>
              <a:rPr lang="en-GB" kern="1200">
                <a:solidFill>
                  <a:schemeClr val="tx1">
                    <a:lumMod val="90000"/>
                    <a:lumOff val="10000"/>
                  </a:schemeClr>
                </a:solidFill>
                <a:latin typeface="+mn-lt"/>
                <a:ea typeface="+mn-ea"/>
                <a:cs typeface="+mn-cs"/>
              </a:rPr>
              <a:t> </a:t>
            </a:r>
            <a:r>
              <a:rPr lang="en-GB" kern="1200" err="1">
                <a:solidFill>
                  <a:schemeClr val="tx1">
                    <a:lumMod val="90000"/>
                    <a:lumOff val="10000"/>
                  </a:schemeClr>
                </a:solidFill>
                <a:latin typeface="+mn-lt"/>
                <a:ea typeface="+mn-ea"/>
                <a:cs typeface="+mn-cs"/>
              </a:rPr>
              <a:t>œuvre</a:t>
            </a:r>
            <a:r>
              <a:rPr lang="en-GB" kern="1200">
                <a:solidFill>
                  <a:schemeClr val="tx1">
                    <a:lumMod val="90000"/>
                    <a:lumOff val="10000"/>
                  </a:schemeClr>
                </a:solidFill>
                <a:latin typeface="+mn-lt"/>
                <a:ea typeface="+mn-ea"/>
                <a:cs typeface="+mn-cs"/>
              </a:rPr>
              <a:t> de </a:t>
            </a:r>
            <a:r>
              <a:rPr lang="en-GB" kern="1200" err="1">
                <a:solidFill>
                  <a:schemeClr val="tx1">
                    <a:lumMod val="90000"/>
                    <a:lumOff val="10000"/>
                  </a:schemeClr>
                </a:solidFill>
                <a:latin typeface="+mn-lt"/>
                <a:ea typeface="+mn-ea"/>
                <a:cs typeface="+mn-cs"/>
              </a:rPr>
              <a:t>l’APV</a:t>
            </a:r>
            <a:r>
              <a:rPr lang="en-GB" kern="1200">
                <a:solidFill>
                  <a:schemeClr val="tx1">
                    <a:lumMod val="90000"/>
                    <a:lumOff val="10000"/>
                  </a:schemeClr>
                </a:solidFill>
                <a:latin typeface="+mn-lt"/>
                <a:ea typeface="+mn-ea"/>
                <a:cs typeface="+mn-cs"/>
              </a:rPr>
              <a:t> FLEGT </a:t>
            </a:r>
            <a:r>
              <a:rPr lang="en-GB" kern="1200" err="1">
                <a:solidFill>
                  <a:schemeClr val="tx1">
                    <a:lumMod val="90000"/>
                    <a:lumOff val="10000"/>
                  </a:schemeClr>
                </a:solidFill>
                <a:latin typeface="+mn-lt"/>
                <a:ea typeface="+mn-ea"/>
                <a:cs typeface="+mn-cs"/>
              </a:rPr>
              <a:t>en</a:t>
            </a:r>
            <a:r>
              <a:rPr lang="en-GB" kern="1200">
                <a:solidFill>
                  <a:schemeClr val="tx1">
                    <a:lumMod val="90000"/>
                    <a:lumOff val="10000"/>
                  </a:schemeClr>
                </a:solidFill>
                <a:latin typeface="+mn-lt"/>
                <a:ea typeface="+mn-ea"/>
                <a:cs typeface="+mn-cs"/>
              </a:rPr>
              <a:t> Côte d’Ivoire</a:t>
            </a:r>
            <a:endParaRPr lang="en-GB" kern="1200">
              <a:solidFill>
                <a:schemeClr val="tx1">
                  <a:lumMod val="90000"/>
                  <a:lumOff val="10000"/>
                </a:schemeClr>
              </a:solidFill>
              <a:latin typeface="+mn-lt"/>
              <a:ea typeface="Calibri"/>
              <a:cs typeface="Calibri"/>
            </a:endParaRPr>
          </a:p>
          <a:p>
            <a:pPr>
              <a:lnSpc>
                <a:spcPct val="90000"/>
              </a:lnSpc>
              <a:spcBef>
                <a:spcPts val="1000"/>
              </a:spcBef>
              <a:buClr>
                <a:schemeClr val="accent1"/>
              </a:buClr>
              <a:buSzPct val="110000"/>
            </a:pPr>
            <a:endParaRPr lang="en-GB" kern="1200">
              <a:solidFill>
                <a:schemeClr val="tx1">
                  <a:lumMod val="90000"/>
                  <a:lumOff val="10000"/>
                </a:schemeClr>
              </a:solidFill>
              <a:latin typeface="+mn-lt"/>
              <a:ea typeface="Calibri"/>
              <a:cs typeface="Calibri"/>
            </a:endParaRPr>
          </a:p>
          <a:p>
            <a:pPr>
              <a:lnSpc>
                <a:spcPct val="90000"/>
              </a:lnSpc>
              <a:spcBef>
                <a:spcPts val="1000"/>
              </a:spcBef>
              <a:buClr>
                <a:schemeClr val="accent1"/>
              </a:buClr>
              <a:buSzPct val="110000"/>
            </a:pPr>
            <a:r>
              <a:rPr lang="en-GB" kern="1200">
                <a:solidFill>
                  <a:schemeClr val="tx1">
                    <a:lumMod val="90000"/>
                    <a:lumOff val="10000"/>
                  </a:schemeClr>
                </a:solidFill>
                <a:latin typeface="+mn-lt"/>
                <a:ea typeface="+mn-ea"/>
                <a:cs typeface="+mn-cs"/>
              </a:rPr>
              <a:t>Appel </a:t>
            </a:r>
            <a:r>
              <a:rPr lang="en-GB" kern="1200" err="1">
                <a:solidFill>
                  <a:schemeClr val="tx1">
                    <a:lumMod val="90000"/>
                    <a:lumOff val="10000"/>
                  </a:schemeClr>
                </a:solidFill>
                <a:latin typeface="+mn-lt"/>
                <a:ea typeface="+mn-ea"/>
                <a:cs typeface="+mn-cs"/>
              </a:rPr>
              <a:t>d’offres</a:t>
            </a:r>
            <a:r>
              <a:rPr lang="en-GB" kern="1200">
                <a:solidFill>
                  <a:schemeClr val="tx1">
                    <a:lumMod val="90000"/>
                    <a:lumOff val="10000"/>
                  </a:schemeClr>
                </a:solidFill>
                <a:latin typeface="+mn-lt"/>
                <a:ea typeface="+mn-ea"/>
                <a:cs typeface="+mn-cs"/>
              </a:rPr>
              <a:t> pour le </a:t>
            </a:r>
            <a:r>
              <a:rPr lang="en-GB" kern="1200" err="1">
                <a:solidFill>
                  <a:schemeClr val="tx1">
                    <a:lumMod val="90000"/>
                    <a:lumOff val="10000"/>
                  </a:schemeClr>
                </a:solidFill>
                <a:latin typeface="+mn-lt"/>
                <a:ea typeface="+mn-ea"/>
                <a:cs typeface="+mn-cs"/>
              </a:rPr>
              <a:t>recrutement</a:t>
            </a:r>
            <a:r>
              <a:rPr lang="en-GB" kern="1200">
                <a:solidFill>
                  <a:schemeClr val="tx1">
                    <a:lumMod val="90000"/>
                    <a:lumOff val="10000"/>
                  </a:schemeClr>
                </a:solidFill>
                <a:latin typeface="+mn-lt"/>
                <a:ea typeface="+mn-ea"/>
                <a:cs typeface="+mn-cs"/>
              </a:rPr>
              <a:t> d’un </a:t>
            </a:r>
            <a:r>
              <a:rPr lang="en-GB" kern="1200" err="1">
                <a:solidFill>
                  <a:schemeClr val="tx1">
                    <a:lumMod val="90000"/>
                    <a:lumOff val="10000"/>
                  </a:schemeClr>
                </a:solidFill>
                <a:latin typeface="+mn-lt"/>
                <a:ea typeface="+mn-ea"/>
                <a:cs typeface="+mn-cs"/>
              </a:rPr>
              <a:t>partenaire</a:t>
            </a:r>
            <a:r>
              <a:rPr lang="en-GB" kern="1200">
                <a:solidFill>
                  <a:schemeClr val="tx1">
                    <a:lumMod val="90000"/>
                    <a:lumOff val="10000"/>
                  </a:schemeClr>
                </a:solidFill>
                <a:latin typeface="+mn-lt"/>
                <a:ea typeface="+mn-ea"/>
                <a:cs typeface="+mn-cs"/>
              </a:rPr>
              <a:t> pour </a:t>
            </a:r>
            <a:r>
              <a:rPr lang="en-GB" kern="1200" err="1">
                <a:solidFill>
                  <a:schemeClr val="tx1">
                    <a:lumMod val="90000"/>
                    <a:lumOff val="10000"/>
                  </a:schemeClr>
                </a:solidFill>
                <a:latin typeface="+mn-lt"/>
                <a:ea typeface="+mn-ea"/>
                <a:cs typeface="+mn-cs"/>
              </a:rPr>
              <a:t>l’appui</a:t>
            </a:r>
            <a:r>
              <a:rPr lang="en-GB" kern="1200">
                <a:solidFill>
                  <a:schemeClr val="tx1">
                    <a:lumMod val="90000"/>
                    <a:lumOff val="10000"/>
                  </a:schemeClr>
                </a:solidFill>
                <a:latin typeface="+mn-lt"/>
                <a:ea typeface="+mn-ea"/>
                <a:cs typeface="+mn-cs"/>
              </a:rPr>
              <a:t> à </a:t>
            </a:r>
            <a:r>
              <a:rPr lang="en-GB" kern="1200" err="1">
                <a:solidFill>
                  <a:schemeClr val="tx1">
                    <a:lumMod val="90000"/>
                    <a:lumOff val="10000"/>
                  </a:schemeClr>
                </a:solidFill>
                <a:latin typeface="+mn-lt"/>
                <a:ea typeface="+mn-ea"/>
                <a:cs typeface="+mn-cs"/>
              </a:rPr>
              <a:t>l’intégration</a:t>
            </a:r>
            <a:r>
              <a:rPr lang="en-GB" kern="1200">
                <a:solidFill>
                  <a:schemeClr val="tx1">
                    <a:lumMod val="90000"/>
                    <a:lumOff val="10000"/>
                  </a:schemeClr>
                </a:solidFill>
                <a:latin typeface="+mn-lt"/>
                <a:ea typeface="+mn-ea"/>
                <a:cs typeface="+mn-cs"/>
              </a:rPr>
              <a:t> du genre dans la </a:t>
            </a:r>
            <a:r>
              <a:rPr lang="en-GB" kern="1200" err="1">
                <a:solidFill>
                  <a:schemeClr val="tx1">
                    <a:lumMod val="90000"/>
                    <a:lumOff val="10000"/>
                  </a:schemeClr>
                </a:solidFill>
                <a:latin typeface="+mn-lt"/>
                <a:ea typeface="+mn-ea"/>
                <a:cs typeface="+mn-cs"/>
              </a:rPr>
              <a:t>gouvernance</a:t>
            </a:r>
            <a:r>
              <a:rPr lang="en-GB" kern="1200">
                <a:solidFill>
                  <a:schemeClr val="tx1">
                    <a:lumMod val="90000"/>
                    <a:lumOff val="10000"/>
                  </a:schemeClr>
                </a:solidFill>
                <a:latin typeface="+mn-lt"/>
                <a:ea typeface="+mn-ea"/>
                <a:cs typeface="+mn-cs"/>
              </a:rPr>
              <a:t> </a:t>
            </a:r>
            <a:r>
              <a:rPr lang="en-GB" kern="1200" err="1">
                <a:solidFill>
                  <a:schemeClr val="tx1">
                    <a:lumMod val="90000"/>
                    <a:lumOff val="10000"/>
                  </a:schemeClr>
                </a:solidFill>
                <a:latin typeface="+mn-lt"/>
                <a:ea typeface="+mn-ea"/>
                <a:cs typeface="+mn-cs"/>
              </a:rPr>
              <a:t>forestière</a:t>
            </a:r>
            <a:r>
              <a:rPr lang="en-GB" kern="1200">
                <a:solidFill>
                  <a:schemeClr val="tx1">
                    <a:lumMod val="90000"/>
                    <a:lumOff val="10000"/>
                  </a:schemeClr>
                </a:solidFill>
                <a:latin typeface="+mn-lt"/>
                <a:ea typeface="+mn-ea"/>
                <a:cs typeface="+mn-cs"/>
              </a:rPr>
              <a:t> </a:t>
            </a:r>
            <a:r>
              <a:rPr lang="en-GB" kern="1200" err="1">
                <a:solidFill>
                  <a:schemeClr val="tx1">
                    <a:lumMod val="90000"/>
                    <a:lumOff val="10000"/>
                  </a:schemeClr>
                </a:solidFill>
                <a:latin typeface="+mn-lt"/>
                <a:ea typeface="+mn-ea"/>
                <a:cs typeface="+mn-cs"/>
              </a:rPr>
              <a:t>en</a:t>
            </a:r>
            <a:r>
              <a:rPr lang="en-GB" kern="1200">
                <a:solidFill>
                  <a:schemeClr val="tx1">
                    <a:lumMod val="90000"/>
                    <a:lumOff val="10000"/>
                  </a:schemeClr>
                </a:solidFill>
                <a:latin typeface="+mn-lt"/>
                <a:ea typeface="+mn-ea"/>
                <a:cs typeface="+mn-cs"/>
              </a:rPr>
              <a:t> Côte d’Ivoire</a:t>
            </a:r>
            <a:endParaRPr lang="en-GB" kern="1200">
              <a:solidFill>
                <a:schemeClr val="tx1">
                  <a:lumMod val="90000"/>
                  <a:lumOff val="10000"/>
                </a:schemeClr>
              </a:solidFill>
              <a:latin typeface="+mn-lt"/>
              <a:ea typeface="Calibri"/>
              <a:cs typeface="Calibri"/>
            </a:endParaRPr>
          </a:p>
          <a:p>
            <a:pPr>
              <a:lnSpc>
                <a:spcPct val="90000"/>
              </a:lnSpc>
              <a:spcBef>
                <a:spcPts val="1000"/>
              </a:spcBef>
              <a:buClr>
                <a:schemeClr val="accent1"/>
              </a:buClr>
              <a:buSzPct val="110000"/>
            </a:pPr>
            <a:endParaRPr lang="en-GB" kern="1200">
              <a:solidFill>
                <a:schemeClr val="tx1">
                  <a:lumMod val="90000"/>
                  <a:lumOff val="10000"/>
                </a:schemeClr>
              </a:solidFill>
              <a:latin typeface="+mn-lt"/>
              <a:ea typeface="Calibri"/>
              <a:cs typeface="Calibri"/>
            </a:endParaRPr>
          </a:p>
          <a:p>
            <a:pPr>
              <a:lnSpc>
                <a:spcPct val="90000"/>
              </a:lnSpc>
              <a:spcBef>
                <a:spcPts val="1000"/>
              </a:spcBef>
              <a:buClr>
                <a:schemeClr val="accent1"/>
              </a:buClr>
              <a:buSzPct val="110000"/>
            </a:pPr>
            <a:r>
              <a:rPr lang="en-GB" kern="1200">
                <a:solidFill>
                  <a:schemeClr val="tx1">
                    <a:lumMod val="90000"/>
                    <a:lumOff val="10000"/>
                  </a:schemeClr>
                </a:solidFill>
                <a:latin typeface="+mn-lt"/>
                <a:ea typeface="+mn-ea"/>
                <a:cs typeface="+mn-cs"/>
              </a:rPr>
              <a:t>Appel </a:t>
            </a:r>
            <a:r>
              <a:rPr lang="en-GB" kern="1200" err="1">
                <a:solidFill>
                  <a:schemeClr val="tx1">
                    <a:lumMod val="90000"/>
                    <a:lumOff val="10000"/>
                  </a:schemeClr>
                </a:solidFill>
                <a:latin typeface="+mn-lt"/>
                <a:ea typeface="+mn-ea"/>
                <a:cs typeface="+mn-cs"/>
              </a:rPr>
              <a:t>d’offres</a:t>
            </a:r>
            <a:r>
              <a:rPr lang="en-GB" kern="1200">
                <a:solidFill>
                  <a:schemeClr val="tx1">
                    <a:lumMod val="90000"/>
                    <a:lumOff val="10000"/>
                  </a:schemeClr>
                </a:solidFill>
                <a:latin typeface="+mn-lt"/>
                <a:ea typeface="+mn-ea"/>
                <a:cs typeface="+mn-cs"/>
              </a:rPr>
              <a:t> pour le </a:t>
            </a:r>
            <a:r>
              <a:rPr lang="en-GB" kern="1200" err="1">
                <a:solidFill>
                  <a:schemeClr val="tx1">
                    <a:lumMod val="90000"/>
                    <a:lumOff val="10000"/>
                  </a:schemeClr>
                </a:solidFill>
                <a:latin typeface="+mn-lt"/>
                <a:ea typeface="+mn-ea"/>
                <a:cs typeface="+mn-cs"/>
              </a:rPr>
              <a:t>recrutement</a:t>
            </a:r>
            <a:r>
              <a:rPr lang="en-GB" kern="1200">
                <a:solidFill>
                  <a:schemeClr val="tx1">
                    <a:lumMod val="90000"/>
                    <a:lumOff val="10000"/>
                  </a:schemeClr>
                </a:solidFill>
                <a:latin typeface="+mn-lt"/>
                <a:ea typeface="+mn-ea"/>
                <a:cs typeface="+mn-cs"/>
              </a:rPr>
              <a:t> d’un </a:t>
            </a:r>
            <a:r>
              <a:rPr lang="en-GB" kern="1200" err="1">
                <a:solidFill>
                  <a:schemeClr val="tx1">
                    <a:lumMod val="90000"/>
                    <a:lumOff val="10000"/>
                  </a:schemeClr>
                </a:solidFill>
                <a:latin typeface="+mn-lt"/>
                <a:ea typeface="+mn-ea"/>
                <a:cs typeface="+mn-cs"/>
              </a:rPr>
              <a:t>partenaire</a:t>
            </a:r>
            <a:r>
              <a:rPr lang="en-GB" kern="1200">
                <a:solidFill>
                  <a:schemeClr val="tx1">
                    <a:lumMod val="90000"/>
                    <a:lumOff val="10000"/>
                  </a:schemeClr>
                </a:solidFill>
                <a:latin typeface="+mn-lt"/>
                <a:ea typeface="+mn-ea"/>
                <a:cs typeface="+mn-cs"/>
              </a:rPr>
              <a:t> pour </a:t>
            </a:r>
            <a:r>
              <a:rPr lang="en-GB" kern="1200" err="1">
                <a:solidFill>
                  <a:schemeClr val="tx1">
                    <a:lumMod val="90000"/>
                    <a:lumOff val="10000"/>
                  </a:schemeClr>
                </a:solidFill>
                <a:latin typeface="+mn-lt"/>
                <a:ea typeface="+mn-ea"/>
                <a:cs typeface="+mn-cs"/>
              </a:rPr>
              <a:t>l’appui</a:t>
            </a:r>
            <a:r>
              <a:rPr lang="en-GB" kern="1200">
                <a:solidFill>
                  <a:schemeClr val="tx1">
                    <a:lumMod val="90000"/>
                    <a:lumOff val="10000"/>
                  </a:schemeClr>
                </a:solidFill>
                <a:latin typeface="+mn-lt"/>
                <a:ea typeface="+mn-ea"/>
                <a:cs typeface="+mn-cs"/>
              </a:rPr>
              <a:t> à </a:t>
            </a:r>
            <a:r>
              <a:rPr lang="en-GB" kern="1200" err="1">
                <a:solidFill>
                  <a:schemeClr val="tx1">
                    <a:lumMod val="90000"/>
                    <a:lumOff val="10000"/>
                  </a:schemeClr>
                </a:solidFill>
                <a:latin typeface="+mn-lt"/>
                <a:ea typeface="+mn-ea"/>
                <a:cs typeface="+mn-cs"/>
              </a:rPr>
              <a:t>l’observation</a:t>
            </a:r>
            <a:r>
              <a:rPr lang="en-GB" kern="1200">
                <a:solidFill>
                  <a:schemeClr val="tx1">
                    <a:lumMod val="90000"/>
                    <a:lumOff val="10000"/>
                  </a:schemeClr>
                </a:solidFill>
                <a:latin typeface="+mn-lt"/>
                <a:ea typeface="+mn-ea"/>
                <a:cs typeface="+mn-cs"/>
              </a:rPr>
              <a:t> </a:t>
            </a:r>
            <a:r>
              <a:rPr lang="en-GB" kern="1200" err="1">
                <a:solidFill>
                  <a:schemeClr val="tx1">
                    <a:lumMod val="90000"/>
                    <a:lumOff val="10000"/>
                  </a:schemeClr>
                </a:solidFill>
                <a:latin typeface="+mn-lt"/>
                <a:ea typeface="+mn-ea"/>
                <a:cs typeface="+mn-cs"/>
              </a:rPr>
              <a:t>indépendante</a:t>
            </a:r>
            <a:r>
              <a:rPr lang="en-GB" kern="1200">
                <a:solidFill>
                  <a:schemeClr val="tx1">
                    <a:lumMod val="90000"/>
                    <a:lumOff val="10000"/>
                  </a:schemeClr>
                </a:solidFill>
                <a:latin typeface="+mn-lt"/>
                <a:ea typeface="+mn-ea"/>
                <a:cs typeface="+mn-cs"/>
              </a:rPr>
              <a:t> de la </a:t>
            </a:r>
            <a:r>
              <a:rPr lang="en-GB" kern="1200" err="1">
                <a:solidFill>
                  <a:schemeClr val="tx1">
                    <a:lumMod val="90000"/>
                    <a:lumOff val="10000"/>
                  </a:schemeClr>
                </a:solidFill>
                <a:latin typeface="+mn-lt"/>
                <a:ea typeface="+mn-ea"/>
                <a:cs typeface="+mn-cs"/>
              </a:rPr>
              <a:t>légalité</a:t>
            </a:r>
            <a:r>
              <a:rPr lang="en-GB" kern="1200">
                <a:solidFill>
                  <a:schemeClr val="tx1">
                    <a:lumMod val="90000"/>
                    <a:lumOff val="10000"/>
                  </a:schemeClr>
                </a:solidFill>
                <a:latin typeface="+mn-lt"/>
                <a:ea typeface="+mn-ea"/>
                <a:cs typeface="+mn-cs"/>
              </a:rPr>
              <a:t> </a:t>
            </a:r>
            <a:r>
              <a:rPr lang="en-GB" kern="1200" err="1">
                <a:solidFill>
                  <a:schemeClr val="tx1">
                    <a:lumMod val="90000"/>
                    <a:lumOff val="10000"/>
                  </a:schemeClr>
                </a:solidFill>
                <a:latin typeface="+mn-lt"/>
                <a:ea typeface="+mn-ea"/>
                <a:cs typeface="+mn-cs"/>
              </a:rPr>
              <a:t>forestière</a:t>
            </a:r>
            <a:r>
              <a:rPr lang="en-GB" kern="1200">
                <a:solidFill>
                  <a:schemeClr val="tx1">
                    <a:lumMod val="90000"/>
                    <a:lumOff val="10000"/>
                  </a:schemeClr>
                </a:solidFill>
                <a:latin typeface="+mn-lt"/>
                <a:ea typeface="+mn-ea"/>
                <a:cs typeface="+mn-cs"/>
              </a:rPr>
              <a:t> </a:t>
            </a:r>
            <a:r>
              <a:rPr lang="en-GB" kern="1200" err="1">
                <a:solidFill>
                  <a:schemeClr val="tx1">
                    <a:lumMod val="90000"/>
                    <a:lumOff val="10000"/>
                  </a:schemeClr>
                </a:solidFill>
                <a:latin typeface="+mn-lt"/>
                <a:ea typeface="+mn-ea"/>
                <a:cs typeface="+mn-cs"/>
              </a:rPr>
              <a:t>en</a:t>
            </a:r>
            <a:r>
              <a:rPr lang="en-GB" kern="1200">
                <a:solidFill>
                  <a:schemeClr val="tx1">
                    <a:lumMod val="90000"/>
                    <a:lumOff val="10000"/>
                  </a:schemeClr>
                </a:solidFill>
                <a:latin typeface="+mn-lt"/>
                <a:ea typeface="+mn-ea"/>
                <a:cs typeface="+mn-cs"/>
              </a:rPr>
              <a:t> Côte d’Ivoire</a:t>
            </a:r>
            <a:endParaRPr lang="en-GB" kern="1200">
              <a:solidFill>
                <a:schemeClr val="tx1">
                  <a:lumMod val="90000"/>
                  <a:lumOff val="10000"/>
                </a:schemeClr>
              </a:solidFill>
              <a:latin typeface="+mn-lt"/>
              <a:ea typeface="Calibri"/>
              <a:cs typeface="Calibri"/>
            </a:endParaRPr>
          </a:p>
          <a:p>
            <a:pPr>
              <a:lnSpc>
                <a:spcPct val="90000"/>
              </a:lnSpc>
              <a:spcBef>
                <a:spcPts val="1000"/>
              </a:spcBef>
              <a:buClr>
                <a:schemeClr val="accent1"/>
              </a:buClr>
              <a:buSzPct val="110000"/>
            </a:pPr>
            <a:endParaRPr lang="en-GB" sz="1000" b="1" kern="1200">
              <a:solidFill>
                <a:schemeClr val="tx1">
                  <a:lumMod val="90000"/>
                  <a:lumOff val="10000"/>
                </a:schemeClr>
              </a:solidFill>
              <a:latin typeface="+mn-lt"/>
              <a:ea typeface="+mn-ea"/>
              <a:cs typeface="+mn-cs"/>
            </a:endParaRPr>
          </a:p>
          <a:p>
            <a:pPr>
              <a:lnSpc>
                <a:spcPct val="90000"/>
              </a:lnSpc>
              <a:spcBef>
                <a:spcPts val="1000"/>
              </a:spcBef>
              <a:buClr>
                <a:schemeClr val="accent1"/>
              </a:buClr>
              <a:buSzPct val="110000"/>
            </a:pPr>
            <a:endParaRPr lang="en-GB" sz="1000" kern="1200">
              <a:solidFill>
                <a:schemeClr val="tx1">
                  <a:lumMod val="90000"/>
                  <a:lumOff val="10000"/>
                </a:schemeClr>
              </a:solidFill>
              <a:latin typeface="+mn-lt"/>
              <a:ea typeface="Calibri"/>
              <a:cs typeface="Calibri"/>
            </a:endParaRPr>
          </a:p>
          <a:p>
            <a:pPr>
              <a:lnSpc>
                <a:spcPct val="90000"/>
              </a:lnSpc>
              <a:spcBef>
                <a:spcPts val="1000"/>
              </a:spcBef>
              <a:buClr>
                <a:schemeClr val="accent1"/>
              </a:buClr>
              <a:buSzPct val="110000"/>
            </a:pPr>
            <a:endParaRPr lang="en-GB" sz="1000" b="1" kern="1200">
              <a:solidFill>
                <a:schemeClr val="tx1">
                  <a:lumMod val="90000"/>
                  <a:lumOff val="10000"/>
                </a:schemeClr>
              </a:solidFill>
              <a:latin typeface="+mn-lt"/>
              <a:ea typeface="+mn-ea"/>
              <a:cs typeface="+mn-cs"/>
            </a:endParaRPr>
          </a:p>
        </p:txBody>
      </p:sp>
      <p:sp>
        <p:nvSpPr>
          <p:cNvPr id="5" name="TextBox 4">
            <a:extLst>
              <a:ext uri="{FF2B5EF4-FFF2-40B4-BE49-F238E27FC236}">
                <a16:creationId xmlns:a16="http://schemas.microsoft.com/office/drawing/2014/main" id="{2903FC7E-3A1A-268A-ECB0-5641D2918A8D}"/>
              </a:ext>
            </a:extLst>
          </p:cNvPr>
          <p:cNvSpPr txBox="1"/>
          <p:nvPr/>
        </p:nvSpPr>
        <p:spPr>
          <a:xfrm>
            <a:off x="360947" y="0"/>
            <a:ext cx="1028031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a:solidFill>
                  <a:schemeClr val="tx2"/>
                </a:solidFill>
                <a:latin typeface="+mj-lt"/>
                <a:ea typeface="+mj-ea"/>
                <a:cs typeface="+mj-cs"/>
              </a:rPr>
              <a:t>Trois </a:t>
            </a:r>
            <a:r>
              <a:rPr lang="en-US" sz="4400" err="1">
                <a:solidFill>
                  <a:schemeClr val="tx2"/>
                </a:solidFill>
                <a:latin typeface="+mj-lt"/>
                <a:ea typeface="+mj-ea"/>
                <a:cs typeface="+mj-cs"/>
              </a:rPr>
              <a:t>appels</a:t>
            </a:r>
            <a:r>
              <a:rPr lang="en-US" sz="4400">
                <a:solidFill>
                  <a:schemeClr val="tx2"/>
                </a:solidFill>
                <a:latin typeface="+mj-lt"/>
                <a:ea typeface="+mj-ea"/>
                <a:cs typeface="+mj-cs"/>
              </a:rPr>
              <a:t> </a:t>
            </a:r>
            <a:r>
              <a:rPr lang="en-US" sz="4400" err="1">
                <a:solidFill>
                  <a:schemeClr val="tx2"/>
                </a:solidFill>
                <a:latin typeface="+mj-lt"/>
                <a:ea typeface="+mj-ea"/>
                <a:cs typeface="+mj-cs"/>
              </a:rPr>
              <a:t>d'offres</a:t>
            </a:r>
            <a:r>
              <a:rPr lang="en-US" sz="4400">
                <a:solidFill>
                  <a:schemeClr val="tx2"/>
                </a:solidFill>
                <a:latin typeface="+mj-lt"/>
                <a:ea typeface="+mj-ea"/>
                <a:cs typeface="+mj-cs"/>
              </a:rPr>
              <a:t> pour la </a:t>
            </a:r>
            <a:r>
              <a:rPr lang="en-US" sz="4400" err="1">
                <a:solidFill>
                  <a:schemeClr val="tx2"/>
                </a:solidFill>
                <a:latin typeface="+mj-lt"/>
                <a:ea typeface="+mj-ea"/>
                <a:cs typeface="+mj-cs"/>
              </a:rPr>
              <a:t>période</a:t>
            </a:r>
            <a:r>
              <a:rPr lang="en-US" sz="4400">
                <a:solidFill>
                  <a:schemeClr val="tx2"/>
                </a:solidFill>
                <a:latin typeface="+mj-lt"/>
                <a:ea typeface="+mj-ea"/>
                <a:cs typeface="+mj-cs"/>
              </a:rPr>
              <a:t> de mise </a:t>
            </a:r>
            <a:r>
              <a:rPr lang="en-US" sz="4400" err="1">
                <a:solidFill>
                  <a:schemeClr val="tx2"/>
                </a:solidFill>
                <a:latin typeface="+mj-lt"/>
                <a:ea typeface="+mj-ea"/>
                <a:cs typeface="+mj-cs"/>
              </a:rPr>
              <a:t>en</a:t>
            </a:r>
            <a:r>
              <a:rPr lang="en-US" sz="4400">
                <a:solidFill>
                  <a:schemeClr val="tx2"/>
                </a:solidFill>
                <a:latin typeface="+mj-lt"/>
                <a:ea typeface="+mj-ea"/>
                <a:cs typeface="+mj-cs"/>
              </a:rPr>
              <a:t> oeuvre de </a:t>
            </a:r>
            <a:r>
              <a:rPr lang="en-US" sz="4400" err="1">
                <a:solidFill>
                  <a:schemeClr val="tx2"/>
                </a:solidFill>
                <a:latin typeface="+mj-lt"/>
                <a:ea typeface="+mj-ea"/>
                <a:cs typeface="+mj-cs"/>
              </a:rPr>
              <a:t>janvier</a:t>
            </a:r>
            <a:r>
              <a:rPr lang="en-US" sz="4400">
                <a:solidFill>
                  <a:schemeClr val="tx2"/>
                </a:solidFill>
                <a:latin typeface="+mj-lt"/>
                <a:ea typeface="+mj-ea"/>
                <a:cs typeface="+mj-cs"/>
              </a:rPr>
              <a:t> 2026 à </a:t>
            </a:r>
            <a:r>
              <a:rPr lang="en-US" sz="4400" err="1">
                <a:solidFill>
                  <a:schemeClr val="tx2"/>
                </a:solidFill>
                <a:latin typeface="+mj-lt"/>
                <a:ea typeface="+mj-ea"/>
                <a:cs typeface="+mj-cs"/>
              </a:rPr>
              <a:t>décembre</a:t>
            </a:r>
            <a:r>
              <a:rPr lang="en-US" sz="4400">
                <a:solidFill>
                  <a:schemeClr val="tx2"/>
                </a:solidFill>
                <a:latin typeface="+mj-lt"/>
                <a:ea typeface="+mj-ea"/>
                <a:cs typeface="+mj-cs"/>
              </a:rPr>
              <a:t> 2028</a:t>
            </a:r>
          </a:p>
        </p:txBody>
      </p:sp>
    </p:spTree>
    <p:extLst>
      <p:ext uri="{BB962C8B-B14F-4D97-AF65-F5344CB8AC3E}">
        <p14:creationId xmlns:p14="http://schemas.microsoft.com/office/powerpoint/2010/main" val="3903309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DBE3B-323C-084B-9C20-E3E8FD44F2BA}"/>
              </a:ext>
            </a:extLst>
          </p:cNvPr>
          <p:cNvSpPr>
            <a:spLocks noGrp="1"/>
          </p:cNvSpPr>
          <p:nvPr>
            <p:ph type="title"/>
          </p:nvPr>
        </p:nvSpPr>
        <p:spPr>
          <a:xfrm>
            <a:off x="714619" y="996585"/>
            <a:ext cx="10515600" cy="840276"/>
          </a:xfrm>
        </p:spPr>
        <p:txBody>
          <a:bodyPr>
            <a:normAutofit fontScale="90000"/>
          </a:bodyPr>
          <a:lstStyle/>
          <a:p>
            <a:r>
              <a:rPr lang="en-GB">
                <a:ea typeface="Calibri"/>
                <a:cs typeface="Calibri"/>
              </a:rPr>
              <a:t>Séance </a:t>
            </a:r>
            <a:r>
              <a:rPr lang="en-GB" err="1">
                <a:ea typeface="Calibri"/>
                <a:cs typeface="Calibri"/>
              </a:rPr>
              <a:t>d'information</a:t>
            </a:r>
            <a:r>
              <a:rPr lang="en-GB">
                <a:ea typeface="Calibri"/>
                <a:cs typeface="Calibri"/>
              </a:rPr>
              <a:t> pour les organisations de la société civile</a:t>
            </a:r>
            <a:endParaRPr lang="en-US" err="1"/>
          </a:p>
        </p:txBody>
      </p:sp>
      <p:sp>
        <p:nvSpPr>
          <p:cNvPr id="3" name="Text Placeholder 2">
            <a:extLst>
              <a:ext uri="{FF2B5EF4-FFF2-40B4-BE49-F238E27FC236}">
                <a16:creationId xmlns:a16="http://schemas.microsoft.com/office/drawing/2014/main" id="{21433D20-D814-E345-8E4F-384D2409FFFD}"/>
              </a:ext>
            </a:extLst>
          </p:cNvPr>
          <p:cNvSpPr>
            <a:spLocks noGrp="1"/>
          </p:cNvSpPr>
          <p:nvPr>
            <p:ph type="body" idx="1"/>
          </p:nvPr>
        </p:nvSpPr>
        <p:spPr>
          <a:xfrm>
            <a:off x="831850" y="2606310"/>
            <a:ext cx="10515600" cy="3483340"/>
          </a:xfrm>
        </p:spPr>
        <p:txBody>
          <a:bodyPr vert="horz" lIns="91440" tIns="45720" rIns="91440" bIns="45720" rtlCol="0" anchor="t">
            <a:normAutofit/>
          </a:bodyPr>
          <a:lstStyle/>
          <a:p>
            <a:r>
              <a:rPr lang="en-GB" b="1">
                <a:ea typeface="Calibri"/>
                <a:cs typeface="Calibri"/>
              </a:rPr>
              <a:t>Agenda</a:t>
            </a:r>
          </a:p>
          <a:p>
            <a:endParaRPr lang="en-GB">
              <a:ea typeface="Calibri"/>
              <a:cs typeface="Calibri"/>
            </a:endParaRPr>
          </a:p>
          <a:p>
            <a:endParaRPr lang="en-GB">
              <a:ea typeface="Calibri"/>
              <a:cs typeface="Calibri"/>
            </a:endParaRPr>
          </a:p>
          <a:p>
            <a:endParaRPr lang="en-GB"/>
          </a:p>
          <a:p>
            <a:endParaRPr lang="en-GB">
              <a:ea typeface="Calibri"/>
              <a:cs typeface="Calibri"/>
            </a:endParaRPr>
          </a:p>
        </p:txBody>
      </p:sp>
      <p:graphicFrame>
        <p:nvGraphicFramePr>
          <p:cNvPr id="4" name="Table 3">
            <a:extLst>
              <a:ext uri="{FF2B5EF4-FFF2-40B4-BE49-F238E27FC236}">
                <a16:creationId xmlns:a16="http://schemas.microsoft.com/office/drawing/2014/main" id="{350EDFAA-1287-BE30-A088-5401D0A7EC18}"/>
              </a:ext>
            </a:extLst>
          </p:cNvPr>
          <p:cNvGraphicFramePr>
            <a:graphicFrameLocks noGrp="1"/>
          </p:cNvGraphicFramePr>
          <p:nvPr>
            <p:extLst>
              <p:ext uri="{D42A27DB-BD31-4B8C-83A1-F6EECF244321}">
                <p14:modId xmlns:p14="http://schemas.microsoft.com/office/powerpoint/2010/main" val="1714752996"/>
              </p:ext>
            </p:extLst>
          </p:nvPr>
        </p:nvGraphicFramePr>
        <p:xfrm>
          <a:off x="829603" y="3145146"/>
          <a:ext cx="10084290" cy="3566160"/>
        </p:xfrm>
        <a:graphic>
          <a:graphicData uri="http://schemas.openxmlformats.org/drawingml/2006/table">
            <a:tbl>
              <a:tblPr firstRow="1" bandRow="1">
                <a:tableStyleId>{2D5ABB26-0587-4C30-8999-92F81FD0307C}</a:tableStyleId>
              </a:tblPr>
              <a:tblGrid>
                <a:gridCol w="2848226">
                  <a:extLst>
                    <a:ext uri="{9D8B030D-6E8A-4147-A177-3AD203B41FA5}">
                      <a16:colId xmlns:a16="http://schemas.microsoft.com/office/drawing/2014/main" val="2638796643"/>
                    </a:ext>
                  </a:extLst>
                </a:gridCol>
                <a:gridCol w="7236064">
                  <a:extLst>
                    <a:ext uri="{9D8B030D-6E8A-4147-A177-3AD203B41FA5}">
                      <a16:colId xmlns:a16="http://schemas.microsoft.com/office/drawing/2014/main" val="2797913908"/>
                    </a:ext>
                  </a:extLst>
                </a:gridCol>
              </a:tblGrid>
              <a:tr h="370840">
                <a:tc>
                  <a:txBody>
                    <a:bodyPr/>
                    <a:lstStyle/>
                    <a:p>
                      <a:pPr lvl="0">
                        <a:buNone/>
                      </a:pPr>
                      <a:r>
                        <a:rPr lang="en-US" sz="2400" b="0" i="0" u="none" strike="noStrike" noProof="0">
                          <a:solidFill>
                            <a:srgbClr val="0D0D0D"/>
                          </a:solidFill>
                          <a:latin typeface="Calibri"/>
                        </a:rPr>
                        <a:t>10h00 - 10h30 </a:t>
                      </a:r>
                      <a:endParaRPr lang="en-US" sz="2400"/>
                    </a:p>
                  </a:txBody>
                  <a:tcPr/>
                </a:tc>
                <a:tc>
                  <a:txBody>
                    <a:bodyPr/>
                    <a:lstStyle/>
                    <a:p>
                      <a:pPr lvl="0">
                        <a:buNone/>
                      </a:pPr>
                      <a:r>
                        <a:rPr lang="en-US" sz="2400" b="0" i="0" u="none" strike="noStrike" baseline="0" noProof="0" err="1">
                          <a:solidFill>
                            <a:srgbClr val="0D0D0D"/>
                          </a:solidFill>
                          <a:latin typeface="Calibri"/>
                        </a:rPr>
                        <a:t>Présentation</a:t>
                      </a:r>
                      <a:r>
                        <a:rPr lang="en-US" sz="2400" b="0" i="0" u="none" strike="noStrike" baseline="0" noProof="0">
                          <a:solidFill>
                            <a:srgbClr val="0D0D0D"/>
                          </a:solidFill>
                          <a:latin typeface="Calibri"/>
                        </a:rPr>
                        <a:t> du </a:t>
                      </a:r>
                      <a:r>
                        <a:rPr lang="en-US" sz="2400" b="0" i="0" u="none" strike="noStrike" baseline="0" noProof="0" err="1">
                          <a:solidFill>
                            <a:srgbClr val="0D0D0D"/>
                          </a:solidFill>
                          <a:latin typeface="Calibri"/>
                        </a:rPr>
                        <a:t>projet</a:t>
                      </a:r>
                      <a:r>
                        <a:rPr lang="en-US" sz="2400" b="0" i="0" u="none" strike="noStrike" baseline="0" noProof="0">
                          <a:solidFill>
                            <a:srgbClr val="0D0D0D"/>
                          </a:solidFill>
                          <a:latin typeface="Calibri"/>
                        </a:rPr>
                        <a:t> PASSAD-</a:t>
                      </a:r>
                      <a:r>
                        <a:rPr lang="en-US" sz="2400" b="0" i="0" u="none" strike="noStrike" baseline="0" noProof="0" err="1">
                          <a:solidFill>
                            <a:srgbClr val="0D0D0D"/>
                          </a:solidFill>
                          <a:latin typeface="Calibri"/>
                        </a:rPr>
                        <a:t>Forêts</a:t>
                      </a:r>
                      <a:r>
                        <a:rPr lang="en-US" sz="2400" b="0" i="0" u="none" strike="noStrike" baseline="0" noProof="0">
                          <a:solidFill>
                            <a:srgbClr val="0D0D0D"/>
                          </a:solidFill>
                          <a:latin typeface="Calibri"/>
                        </a:rPr>
                        <a:t>, des </a:t>
                      </a:r>
                      <a:r>
                        <a:rPr lang="en-US" sz="2400" b="0" i="0" u="none" strike="noStrike" baseline="0" noProof="0" err="1">
                          <a:solidFill>
                            <a:srgbClr val="0D0D0D"/>
                          </a:solidFill>
                          <a:latin typeface="Calibri"/>
                        </a:rPr>
                        <a:t>activités</a:t>
                      </a:r>
                      <a:r>
                        <a:rPr lang="en-US" sz="2400" b="0" i="0" u="none" strike="noStrike" baseline="0" noProof="0">
                          <a:solidFill>
                            <a:srgbClr val="0D0D0D"/>
                          </a:solidFill>
                          <a:latin typeface="Calibri"/>
                        </a:rPr>
                        <a:t> </a:t>
                      </a:r>
                      <a:r>
                        <a:rPr lang="en-US" sz="2400" b="0" i="0" u="none" strike="noStrike" baseline="0" noProof="0" err="1">
                          <a:solidFill>
                            <a:srgbClr val="0D0D0D"/>
                          </a:solidFill>
                          <a:latin typeface="Calibri"/>
                        </a:rPr>
                        <a:t>prévues</a:t>
                      </a:r>
                      <a:r>
                        <a:rPr lang="en-US" sz="2400" b="0" i="0" u="none" strike="noStrike" baseline="0" noProof="0">
                          <a:solidFill>
                            <a:srgbClr val="0D0D0D"/>
                          </a:solidFill>
                          <a:latin typeface="Calibri"/>
                        </a:rPr>
                        <a:t> et des </a:t>
                      </a:r>
                      <a:r>
                        <a:rPr lang="en-US" sz="2400" b="0" i="0" u="none" strike="noStrike" baseline="0" noProof="0" err="1">
                          <a:solidFill>
                            <a:srgbClr val="0D0D0D"/>
                          </a:solidFill>
                          <a:latin typeface="Calibri"/>
                        </a:rPr>
                        <a:t>opportunités</a:t>
                      </a:r>
                      <a:r>
                        <a:rPr lang="en-US" sz="2400" b="0" i="0" u="none" strike="noStrike" baseline="0" noProof="0">
                          <a:solidFill>
                            <a:srgbClr val="0D0D0D"/>
                          </a:solidFill>
                          <a:latin typeface="Calibri"/>
                        </a:rPr>
                        <a:t> </a:t>
                      </a:r>
                      <a:r>
                        <a:rPr lang="en-US" sz="2400" b="0" i="0" u="none" strike="noStrike" baseline="0" noProof="0" err="1">
                          <a:solidFill>
                            <a:srgbClr val="0D0D0D"/>
                          </a:solidFill>
                          <a:latin typeface="Calibri"/>
                        </a:rPr>
                        <a:t>d’implication</a:t>
                      </a:r>
                      <a:r>
                        <a:rPr lang="en-US" sz="2400" b="0" i="0" u="none" strike="noStrike" baseline="0" noProof="0">
                          <a:solidFill>
                            <a:srgbClr val="0D0D0D"/>
                          </a:solidFill>
                          <a:latin typeface="Calibri"/>
                        </a:rPr>
                        <a:t> pour la société civile dans la mise </a:t>
                      </a:r>
                      <a:r>
                        <a:rPr lang="en-US" sz="2400" b="0" i="0" u="none" strike="noStrike" baseline="0" noProof="0" err="1">
                          <a:solidFill>
                            <a:srgbClr val="0D0D0D"/>
                          </a:solidFill>
                          <a:latin typeface="Calibri"/>
                        </a:rPr>
                        <a:t>en</a:t>
                      </a:r>
                      <a:r>
                        <a:rPr lang="en-US" sz="2400" b="0" i="0" u="none" strike="noStrike" baseline="0" noProof="0">
                          <a:solidFill>
                            <a:srgbClr val="0D0D0D"/>
                          </a:solidFill>
                          <a:latin typeface="Calibri"/>
                        </a:rPr>
                        <a:t> </a:t>
                      </a:r>
                      <a:r>
                        <a:rPr lang="en-US" sz="2400" b="0" i="0" u="none" strike="noStrike" baseline="0" noProof="0" err="1">
                          <a:solidFill>
                            <a:srgbClr val="0D0D0D"/>
                          </a:solidFill>
                          <a:latin typeface="Calibri"/>
                        </a:rPr>
                        <a:t>œuvre</a:t>
                      </a:r>
                      <a:r>
                        <a:rPr lang="en-US" sz="2400" b="0" i="0" u="none" strike="noStrike" baseline="0" noProof="0">
                          <a:solidFill>
                            <a:srgbClr val="0D0D0D"/>
                          </a:solidFill>
                          <a:latin typeface="Calibri"/>
                        </a:rPr>
                        <a:t> de </a:t>
                      </a:r>
                      <a:r>
                        <a:rPr lang="en-US" sz="2400" b="0" i="0" u="none" strike="noStrike" baseline="0" noProof="0" err="1">
                          <a:solidFill>
                            <a:srgbClr val="0D0D0D"/>
                          </a:solidFill>
                          <a:latin typeface="Calibri"/>
                        </a:rPr>
                        <a:t>l’APV</a:t>
                      </a:r>
                      <a:r>
                        <a:rPr lang="en-US" sz="2400" b="0" i="0" u="none" strike="noStrike" baseline="0" noProof="0">
                          <a:solidFill>
                            <a:srgbClr val="0D0D0D"/>
                          </a:solidFill>
                          <a:latin typeface="Calibri"/>
                        </a:rPr>
                        <a:t>-FLEGT</a:t>
                      </a:r>
                    </a:p>
                    <a:p>
                      <a:pPr lvl="0">
                        <a:buNone/>
                      </a:pPr>
                      <a:endParaRPr lang="en-US" sz="2400" b="0" i="0" u="none" strike="noStrike" baseline="0" noProof="0">
                        <a:solidFill>
                          <a:srgbClr val="0D0D0D"/>
                        </a:solidFill>
                        <a:latin typeface="Calibri"/>
                      </a:endParaRPr>
                    </a:p>
                  </a:txBody>
                  <a:tcPr/>
                </a:tc>
                <a:extLst>
                  <a:ext uri="{0D108BD9-81ED-4DB2-BD59-A6C34878D82A}">
                    <a16:rowId xmlns:a16="http://schemas.microsoft.com/office/drawing/2014/main" val="1411734775"/>
                  </a:ext>
                </a:extLst>
              </a:tr>
              <a:tr h="370840">
                <a:tc>
                  <a:txBody>
                    <a:bodyPr/>
                    <a:lstStyle/>
                    <a:p>
                      <a:pPr lvl="0">
                        <a:buNone/>
                      </a:pPr>
                      <a:r>
                        <a:rPr lang="en-GB" sz="2400" b="0" i="0" u="none" strike="noStrike" noProof="0">
                          <a:solidFill>
                            <a:srgbClr val="252525"/>
                          </a:solidFill>
                          <a:latin typeface="Calibri"/>
                        </a:rPr>
                        <a:t>10h30 - 11h15 </a:t>
                      </a:r>
                      <a:endParaRPr lang="en-US" sz="2400"/>
                    </a:p>
                  </a:txBody>
                  <a:tcPr/>
                </a:tc>
                <a:tc>
                  <a:txBody>
                    <a:bodyPr/>
                    <a:lstStyle/>
                    <a:p>
                      <a:pPr lvl="0" algn="l">
                        <a:lnSpc>
                          <a:spcPct val="100000"/>
                        </a:lnSpc>
                        <a:spcBef>
                          <a:spcPts val="0"/>
                        </a:spcBef>
                        <a:spcAft>
                          <a:spcPts val="0"/>
                        </a:spcAft>
                        <a:buNone/>
                      </a:pPr>
                      <a:r>
                        <a:rPr lang="en-GB" sz="2400" b="0" i="0" u="none" strike="noStrike" noProof="0" err="1">
                          <a:solidFill>
                            <a:srgbClr val="252525"/>
                          </a:solidFill>
                          <a:latin typeface="Calibri"/>
                        </a:rPr>
                        <a:t>Présentation</a:t>
                      </a:r>
                      <a:r>
                        <a:rPr lang="en-GB" sz="2400" b="0" i="0" u="none" strike="noStrike" noProof="0">
                          <a:solidFill>
                            <a:srgbClr val="252525"/>
                          </a:solidFill>
                          <a:latin typeface="Calibri"/>
                        </a:rPr>
                        <a:t> des </a:t>
                      </a:r>
                      <a:r>
                        <a:rPr lang="en-GB" sz="2400" b="0" i="0" u="none" strike="noStrike" noProof="0" err="1">
                          <a:solidFill>
                            <a:srgbClr val="252525"/>
                          </a:solidFill>
                          <a:latin typeface="Calibri"/>
                        </a:rPr>
                        <a:t>appels</a:t>
                      </a:r>
                      <a:r>
                        <a:rPr lang="en-GB" sz="2400" b="0" i="0" u="none" strike="noStrike" noProof="0">
                          <a:solidFill>
                            <a:srgbClr val="252525"/>
                          </a:solidFill>
                          <a:latin typeface="Calibri"/>
                        </a:rPr>
                        <a:t> </a:t>
                      </a:r>
                      <a:r>
                        <a:rPr lang="en-GB" sz="2400" b="0" i="0" u="none" strike="noStrike" noProof="0" err="1">
                          <a:solidFill>
                            <a:srgbClr val="252525"/>
                          </a:solidFill>
                          <a:latin typeface="Calibri"/>
                        </a:rPr>
                        <a:t>d’offres</a:t>
                      </a:r>
                      <a:r>
                        <a:rPr lang="en-GB" sz="2400" b="0" i="0" u="none" strike="noStrike" noProof="0">
                          <a:solidFill>
                            <a:srgbClr val="252525"/>
                          </a:solidFill>
                          <a:latin typeface="Calibri"/>
                        </a:rPr>
                        <a:t> et du processus de candidature</a:t>
                      </a:r>
                      <a:endParaRPr lang="en-US" sz="2400" b="0" i="0" u="none" strike="noStrike" noProof="0">
                        <a:solidFill>
                          <a:srgbClr val="000000"/>
                        </a:solidFill>
                        <a:latin typeface="Calibri"/>
                      </a:endParaRPr>
                    </a:p>
                    <a:p>
                      <a:pPr lvl="0">
                        <a:buNone/>
                      </a:pPr>
                      <a:endParaRPr lang="en-US" sz="2400"/>
                    </a:p>
                  </a:txBody>
                  <a:tcPr/>
                </a:tc>
                <a:extLst>
                  <a:ext uri="{0D108BD9-81ED-4DB2-BD59-A6C34878D82A}">
                    <a16:rowId xmlns:a16="http://schemas.microsoft.com/office/drawing/2014/main" val="908582702"/>
                  </a:ext>
                </a:extLst>
              </a:tr>
              <a:tr h="370840">
                <a:tc>
                  <a:txBody>
                    <a:bodyPr/>
                    <a:lstStyle/>
                    <a:p>
                      <a:pPr lvl="0" algn="l">
                        <a:lnSpc>
                          <a:spcPct val="100000"/>
                        </a:lnSpc>
                        <a:spcBef>
                          <a:spcPts val="0"/>
                        </a:spcBef>
                        <a:spcAft>
                          <a:spcPts val="0"/>
                        </a:spcAft>
                        <a:buNone/>
                      </a:pPr>
                      <a:r>
                        <a:rPr lang="en-GB" sz="2400" b="0" i="0" u="none" strike="noStrike" noProof="0">
                          <a:solidFill>
                            <a:srgbClr val="252525"/>
                          </a:solidFill>
                          <a:latin typeface="Calibri"/>
                        </a:rPr>
                        <a:t>11h15-11h30</a:t>
                      </a:r>
                    </a:p>
                    <a:p>
                      <a:pPr lvl="0">
                        <a:buNone/>
                      </a:pPr>
                      <a:endParaRPr lang="en-US" sz="2400"/>
                    </a:p>
                  </a:txBody>
                  <a:tcPr/>
                </a:tc>
                <a:tc>
                  <a:txBody>
                    <a:bodyPr/>
                    <a:lstStyle/>
                    <a:p>
                      <a:pPr lvl="0">
                        <a:buNone/>
                      </a:pPr>
                      <a:r>
                        <a:rPr lang="en-GB" sz="2400" b="0" i="0" u="none" strike="noStrike" noProof="0">
                          <a:solidFill>
                            <a:srgbClr val="252525"/>
                          </a:solidFill>
                          <a:latin typeface="Calibri"/>
                        </a:rPr>
                        <a:t>Questions-</a:t>
                      </a:r>
                      <a:r>
                        <a:rPr lang="en-GB" sz="2400" b="0" i="0" u="none" strike="noStrike" noProof="0" err="1">
                          <a:solidFill>
                            <a:srgbClr val="252525"/>
                          </a:solidFill>
                          <a:latin typeface="Calibri"/>
                        </a:rPr>
                        <a:t>réponses</a:t>
                      </a:r>
                      <a:endParaRPr lang="en-US" sz="2400"/>
                    </a:p>
                  </a:txBody>
                  <a:tcPr/>
                </a:tc>
                <a:extLst>
                  <a:ext uri="{0D108BD9-81ED-4DB2-BD59-A6C34878D82A}">
                    <a16:rowId xmlns:a16="http://schemas.microsoft.com/office/drawing/2014/main" val="3946325342"/>
                  </a:ext>
                </a:extLst>
              </a:tr>
            </a:tbl>
          </a:graphicData>
        </a:graphic>
      </p:graphicFrame>
    </p:spTree>
    <p:extLst>
      <p:ext uri="{BB962C8B-B14F-4D97-AF65-F5344CB8AC3E}">
        <p14:creationId xmlns:p14="http://schemas.microsoft.com/office/powerpoint/2010/main" val="2158209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75F1A-EB79-D39C-7760-F6BC02831CA2}"/>
              </a:ext>
            </a:extLst>
          </p:cNvPr>
          <p:cNvSpPr>
            <a:spLocks noGrp="1"/>
          </p:cNvSpPr>
          <p:nvPr>
            <p:ph type="title"/>
          </p:nvPr>
        </p:nvSpPr>
        <p:spPr>
          <a:xfrm>
            <a:off x="5452802" y="1319214"/>
            <a:ext cx="5534812" cy="4044461"/>
          </a:xfrm>
        </p:spPr>
        <p:txBody>
          <a:bodyPr vert="horz" wrap="square" lIns="91440" tIns="45720" rIns="91440" bIns="45720" rtlCol="0" anchor="b">
            <a:noAutofit/>
          </a:bodyPr>
          <a:lstStyle/>
          <a:p>
            <a:r>
              <a:rPr lang="en-US" sz="1800" dirty="0" err="1">
                <a:solidFill>
                  <a:schemeClr val="tx1"/>
                </a:solidFill>
              </a:rPr>
              <a:t>L'offre</a:t>
            </a:r>
            <a:r>
              <a:rPr lang="en-US" sz="1800" dirty="0">
                <a:solidFill>
                  <a:schemeClr val="tx1"/>
                </a:solidFill>
              </a:rPr>
              <a:t> doit </a:t>
            </a:r>
            <a:r>
              <a:rPr lang="en-US" sz="1800" dirty="0" err="1">
                <a:solidFill>
                  <a:schemeClr val="tx1"/>
                </a:solidFill>
              </a:rPr>
              <a:t>être</a:t>
            </a:r>
            <a:r>
              <a:rPr lang="en-US" sz="1800" dirty="0">
                <a:solidFill>
                  <a:schemeClr val="tx1"/>
                </a:solidFill>
              </a:rPr>
              <a:t> </a:t>
            </a:r>
            <a:r>
              <a:rPr lang="en-US" sz="1800" dirty="0" err="1">
                <a:solidFill>
                  <a:schemeClr val="tx1"/>
                </a:solidFill>
              </a:rPr>
              <a:t>soumise</a:t>
            </a:r>
            <a:r>
              <a:rPr lang="en-US" sz="1800" dirty="0">
                <a:solidFill>
                  <a:schemeClr val="tx1"/>
                </a:solidFill>
              </a:rPr>
              <a:t> dans un seul e-mail </a:t>
            </a:r>
            <a:r>
              <a:rPr lang="en-US" sz="1800" dirty="0" err="1">
                <a:solidFill>
                  <a:schemeClr val="tx1"/>
                </a:solidFill>
              </a:rPr>
              <a:t>contenant</a:t>
            </a:r>
            <a:r>
              <a:rPr lang="en-US" sz="1800" dirty="0">
                <a:solidFill>
                  <a:schemeClr val="tx1"/>
                </a:solidFill>
              </a:rPr>
              <a:t> trois </a:t>
            </a:r>
            <a:r>
              <a:rPr lang="en-US" sz="1800" dirty="0" err="1">
                <a:solidFill>
                  <a:schemeClr val="tx1"/>
                </a:solidFill>
              </a:rPr>
              <a:t>fichiers</a:t>
            </a:r>
            <a:r>
              <a:rPr lang="en-US" sz="1800" dirty="0">
                <a:solidFill>
                  <a:schemeClr val="tx1"/>
                </a:solidFill>
              </a:rPr>
              <a:t> PDF </a:t>
            </a:r>
            <a:r>
              <a:rPr lang="en-US" sz="1800" dirty="0" err="1">
                <a:solidFill>
                  <a:schemeClr val="tx1"/>
                </a:solidFill>
              </a:rPr>
              <a:t>distincts</a:t>
            </a:r>
            <a:r>
              <a:rPr lang="en-US" sz="1800" dirty="0">
                <a:solidFill>
                  <a:schemeClr val="tx1"/>
                </a:solidFill>
              </a:rPr>
              <a:t> : </a:t>
            </a:r>
            <a:br>
              <a:rPr lang="en-US" sz="1800" dirty="0"/>
            </a:br>
            <a:br>
              <a:rPr lang="en-US" sz="1800" dirty="0"/>
            </a:br>
            <a:r>
              <a:rPr lang="en-US" sz="1800" dirty="0">
                <a:solidFill>
                  <a:schemeClr val="tx1"/>
                </a:solidFill>
              </a:rPr>
              <a:t>1) Un </a:t>
            </a:r>
            <a:r>
              <a:rPr lang="en-US" sz="1800" dirty="0" err="1">
                <a:solidFill>
                  <a:schemeClr val="tx1"/>
                </a:solidFill>
              </a:rPr>
              <a:t>fichier</a:t>
            </a:r>
            <a:r>
              <a:rPr lang="en-US" sz="1800" dirty="0">
                <a:solidFill>
                  <a:schemeClr val="tx1"/>
                </a:solidFill>
              </a:rPr>
              <a:t> PDF </a:t>
            </a:r>
            <a:r>
              <a:rPr lang="en-US" sz="1800" dirty="0" err="1">
                <a:solidFill>
                  <a:schemeClr val="tx1"/>
                </a:solidFill>
              </a:rPr>
              <a:t>contenant</a:t>
            </a:r>
            <a:r>
              <a:rPr lang="en-US" sz="1800" dirty="0">
                <a:solidFill>
                  <a:schemeClr val="tx1"/>
                </a:solidFill>
              </a:rPr>
              <a:t> les </a:t>
            </a:r>
            <a:r>
              <a:rPr lang="en-US" sz="1800" dirty="0" err="1">
                <a:solidFill>
                  <a:schemeClr val="tx1"/>
                </a:solidFill>
              </a:rPr>
              <a:t>informations</a:t>
            </a:r>
            <a:r>
              <a:rPr lang="en-US" sz="1800" dirty="0">
                <a:solidFill>
                  <a:schemeClr val="tx1"/>
                </a:solidFill>
              </a:rPr>
              <a:t> </a:t>
            </a:r>
            <a:r>
              <a:rPr lang="en-US" sz="1800" dirty="0" err="1">
                <a:solidFill>
                  <a:schemeClr val="tx1"/>
                </a:solidFill>
              </a:rPr>
              <a:t>administratives</a:t>
            </a:r>
            <a:r>
              <a:rPr lang="en-US" sz="1800" dirty="0">
                <a:solidFill>
                  <a:schemeClr val="tx1"/>
                </a:solidFill>
              </a:rPr>
              <a:t> : </a:t>
            </a:r>
            <a:br>
              <a:rPr lang="en-US" sz="1800" dirty="0"/>
            </a:br>
            <a:r>
              <a:rPr lang="en-US" sz="1800" dirty="0">
                <a:solidFill>
                  <a:schemeClr val="tx1"/>
                </a:solidFill>
              </a:rPr>
              <a:t>• </a:t>
            </a:r>
            <a:r>
              <a:rPr lang="en-US" sz="1800" dirty="0" err="1">
                <a:solidFill>
                  <a:schemeClr val="tx1"/>
                </a:solidFill>
              </a:rPr>
              <a:t>Lettre</a:t>
            </a:r>
            <a:r>
              <a:rPr lang="en-US" sz="1800" dirty="0">
                <a:solidFill>
                  <a:schemeClr val="tx1"/>
                </a:solidFill>
              </a:rPr>
              <a:t> de motivation (</a:t>
            </a:r>
            <a:r>
              <a:rPr lang="en-US" sz="1800" dirty="0" err="1">
                <a:solidFill>
                  <a:schemeClr val="tx1"/>
                </a:solidFill>
              </a:rPr>
              <a:t>annexe</a:t>
            </a:r>
            <a:r>
              <a:rPr lang="en-US" sz="1800" dirty="0">
                <a:solidFill>
                  <a:schemeClr val="tx1"/>
                </a:solidFill>
              </a:rPr>
              <a:t> 1) </a:t>
            </a:r>
            <a:br>
              <a:rPr lang="en-US" sz="1800" dirty="0"/>
            </a:br>
            <a:r>
              <a:rPr lang="en-US" sz="1800" dirty="0">
                <a:solidFill>
                  <a:schemeClr val="tx1"/>
                </a:solidFill>
              </a:rPr>
              <a:t>• </a:t>
            </a:r>
            <a:r>
              <a:rPr lang="en-US" sz="1800" dirty="0" err="1">
                <a:solidFill>
                  <a:schemeClr val="tx1"/>
                </a:solidFill>
              </a:rPr>
              <a:t>Formulaires</a:t>
            </a:r>
            <a:r>
              <a:rPr lang="en-US" sz="1800" dirty="0">
                <a:solidFill>
                  <a:schemeClr val="tx1"/>
                </a:solidFill>
              </a:rPr>
              <a:t> </a:t>
            </a:r>
            <a:r>
              <a:rPr lang="en-US" sz="1800" dirty="0" err="1">
                <a:solidFill>
                  <a:schemeClr val="tx1"/>
                </a:solidFill>
              </a:rPr>
              <a:t>d'identification</a:t>
            </a:r>
            <a:r>
              <a:rPr lang="en-US" sz="1800" dirty="0">
                <a:solidFill>
                  <a:schemeClr val="tx1"/>
                </a:solidFill>
              </a:rPr>
              <a:t> (</a:t>
            </a:r>
            <a:r>
              <a:rPr lang="en-US" sz="1800" dirty="0" err="1">
                <a:solidFill>
                  <a:schemeClr val="tx1"/>
                </a:solidFill>
              </a:rPr>
              <a:t>annexe</a:t>
            </a:r>
            <a:r>
              <a:rPr lang="en-US" sz="1800" dirty="0">
                <a:solidFill>
                  <a:schemeClr val="tx1"/>
                </a:solidFill>
              </a:rPr>
              <a:t> 2a) </a:t>
            </a:r>
            <a:br>
              <a:rPr lang="en-US" sz="1800" dirty="0"/>
            </a:br>
            <a:r>
              <a:rPr lang="en-US" sz="1800" dirty="0">
                <a:solidFill>
                  <a:schemeClr val="tx1"/>
                </a:solidFill>
              </a:rPr>
              <a:t>• </a:t>
            </a:r>
            <a:r>
              <a:rPr lang="en-US" sz="1800" dirty="0" err="1">
                <a:solidFill>
                  <a:schemeClr val="tx1"/>
                </a:solidFill>
              </a:rPr>
              <a:t>Formulaire</a:t>
            </a:r>
            <a:r>
              <a:rPr lang="en-US" sz="1800" dirty="0">
                <a:solidFill>
                  <a:schemeClr val="tx1"/>
                </a:solidFill>
              </a:rPr>
              <a:t> </a:t>
            </a:r>
            <a:r>
              <a:rPr lang="en-US" sz="1800" dirty="0" err="1">
                <a:solidFill>
                  <a:schemeClr val="tx1"/>
                </a:solidFill>
              </a:rPr>
              <a:t>d'identification</a:t>
            </a:r>
            <a:r>
              <a:rPr lang="en-US" sz="1800" dirty="0">
                <a:solidFill>
                  <a:schemeClr val="tx1"/>
                </a:solidFill>
              </a:rPr>
              <a:t> </a:t>
            </a:r>
            <a:r>
              <a:rPr lang="en-US" sz="1800" dirty="0" err="1">
                <a:solidFill>
                  <a:schemeClr val="tx1"/>
                </a:solidFill>
              </a:rPr>
              <a:t>bancaire</a:t>
            </a:r>
            <a:r>
              <a:rPr lang="en-US" sz="1800" dirty="0">
                <a:solidFill>
                  <a:schemeClr val="tx1"/>
                </a:solidFill>
              </a:rPr>
              <a:t> (</a:t>
            </a:r>
            <a:r>
              <a:rPr lang="en-US" sz="1800" dirty="0" err="1">
                <a:solidFill>
                  <a:schemeClr val="tx1"/>
                </a:solidFill>
              </a:rPr>
              <a:t>annexe</a:t>
            </a:r>
            <a:r>
              <a:rPr lang="en-US" sz="1800" dirty="0">
                <a:solidFill>
                  <a:schemeClr val="tx1"/>
                </a:solidFill>
              </a:rPr>
              <a:t> 2b) </a:t>
            </a:r>
            <a:br>
              <a:rPr lang="en-US" sz="1800" dirty="0"/>
            </a:br>
            <a:r>
              <a:rPr lang="en-US" sz="1800" dirty="0">
                <a:solidFill>
                  <a:schemeClr val="tx1"/>
                </a:solidFill>
              </a:rPr>
              <a:t>• </a:t>
            </a:r>
            <a:r>
              <a:rPr lang="en-US" sz="1800" dirty="0" err="1">
                <a:solidFill>
                  <a:schemeClr val="tx1"/>
                </a:solidFill>
              </a:rPr>
              <a:t>Déclaration</a:t>
            </a:r>
            <a:r>
              <a:rPr lang="en-US" sz="1800" dirty="0">
                <a:solidFill>
                  <a:schemeClr val="tx1"/>
                </a:solidFill>
              </a:rPr>
              <a:t> relative aux </a:t>
            </a:r>
            <a:r>
              <a:rPr lang="en-US" sz="1800" dirty="0" err="1">
                <a:solidFill>
                  <a:schemeClr val="tx1"/>
                </a:solidFill>
              </a:rPr>
              <a:t>critères</a:t>
            </a:r>
            <a:r>
              <a:rPr lang="en-US" sz="1800" dirty="0">
                <a:solidFill>
                  <a:schemeClr val="tx1"/>
                </a:solidFill>
              </a:rPr>
              <a:t> </a:t>
            </a:r>
            <a:r>
              <a:rPr lang="en-US" sz="1800" dirty="0" err="1">
                <a:solidFill>
                  <a:schemeClr val="tx1"/>
                </a:solidFill>
              </a:rPr>
              <a:t>d'exclusion</a:t>
            </a:r>
            <a:r>
              <a:rPr lang="en-US" sz="1800" dirty="0">
                <a:solidFill>
                  <a:schemeClr val="tx1"/>
                </a:solidFill>
              </a:rPr>
              <a:t> et à </a:t>
            </a:r>
            <a:r>
              <a:rPr lang="en-US" sz="1800" dirty="0" err="1">
                <a:solidFill>
                  <a:schemeClr val="tx1"/>
                </a:solidFill>
              </a:rPr>
              <a:t>l'absence</a:t>
            </a:r>
            <a:r>
              <a:rPr lang="en-US" sz="1800" dirty="0">
                <a:solidFill>
                  <a:schemeClr val="tx1"/>
                </a:solidFill>
              </a:rPr>
              <a:t> de </a:t>
            </a:r>
            <a:r>
              <a:rPr lang="en-US" sz="1800" dirty="0" err="1">
                <a:solidFill>
                  <a:schemeClr val="tx1"/>
                </a:solidFill>
              </a:rPr>
              <a:t>conflit</a:t>
            </a:r>
            <a:r>
              <a:rPr lang="en-US" sz="1800" dirty="0">
                <a:solidFill>
                  <a:schemeClr val="tx1"/>
                </a:solidFill>
              </a:rPr>
              <a:t> </a:t>
            </a:r>
            <a:r>
              <a:rPr lang="en-US" sz="1800" dirty="0" err="1">
                <a:solidFill>
                  <a:schemeClr val="tx1"/>
                </a:solidFill>
              </a:rPr>
              <a:t>d'intérêts</a:t>
            </a:r>
            <a:r>
              <a:rPr lang="en-US" sz="1800" dirty="0">
                <a:solidFill>
                  <a:schemeClr val="tx1"/>
                </a:solidFill>
              </a:rPr>
              <a:t> (</a:t>
            </a:r>
            <a:r>
              <a:rPr lang="en-US" sz="1800" dirty="0" err="1">
                <a:solidFill>
                  <a:schemeClr val="tx1"/>
                </a:solidFill>
              </a:rPr>
              <a:t>annexe</a:t>
            </a:r>
            <a:r>
              <a:rPr lang="en-US" sz="1800" dirty="0">
                <a:solidFill>
                  <a:schemeClr val="tx1"/>
                </a:solidFill>
              </a:rPr>
              <a:t> 3) </a:t>
            </a:r>
            <a:br>
              <a:rPr lang="en-US" sz="1800" dirty="0"/>
            </a:br>
            <a:r>
              <a:rPr lang="en-US" sz="1800" dirty="0">
                <a:solidFill>
                  <a:schemeClr val="tx1"/>
                </a:solidFill>
              </a:rPr>
              <a:t>• </a:t>
            </a:r>
            <a:r>
              <a:rPr lang="en-US" sz="1800" dirty="0" err="1">
                <a:solidFill>
                  <a:schemeClr val="tx1"/>
                </a:solidFill>
              </a:rPr>
              <a:t>Formulaire</a:t>
            </a:r>
            <a:r>
              <a:rPr lang="en-US" sz="1800" dirty="0">
                <a:solidFill>
                  <a:schemeClr val="tx1"/>
                </a:solidFill>
              </a:rPr>
              <a:t> de nomination (</a:t>
            </a:r>
            <a:r>
              <a:rPr lang="en-US" sz="1800" dirty="0" err="1">
                <a:solidFill>
                  <a:schemeClr val="tx1"/>
                </a:solidFill>
              </a:rPr>
              <a:t>annexe</a:t>
            </a:r>
            <a:r>
              <a:rPr lang="en-US" sz="1800" dirty="0">
                <a:solidFill>
                  <a:schemeClr val="tx1"/>
                </a:solidFill>
              </a:rPr>
              <a:t> 4) </a:t>
            </a:r>
            <a:br>
              <a:rPr lang="en-US" sz="1800" dirty="0"/>
            </a:br>
            <a:r>
              <a:rPr lang="en-US" sz="1800" dirty="0">
                <a:solidFill>
                  <a:schemeClr val="tx1"/>
                </a:solidFill>
              </a:rPr>
              <a:t>• </a:t>
            </a:r>
            <a:r>
              <a:rPr lang="en-US" sz="1800" dirty="0" err="1">
                <a:solidFill>
                  <a:schemeClr val="tx1"/>
                </a:solidFill>
              </a:rPr>
              <a:t>Déclaration</a:t>
            </a:r>
            <a:r>
              <a:rPr lang="en-US" sz="1800" dirty="0">
                <a:solidFill>
                  <a:schemeClr val="tx1"/>
                </a:solidFill>
              </a:rPr>
              <a:t> relative aux </a:t>
            </a:r>
            <a:r>
              <a:rPr lang="en-US" sz="1800" dirty="0" err="1">
                <a:solidFill>
                  <a:schemeClr val="tx1"/>
                </a:solidFill>
              </a:rPr>
              <a:t>critères</a:t>
            </a:r>
            <a:r>
              <a:rPr lang="en-US" sz="1800" dirty="0">
                <a:solidFill>
                  <a:schemeClr val="tx1"/>
                </a:solidFill>
              </a:rPr>
              <a:t> </a:t>
            </a:r>
            <a:r>
              <a:rPr lang="en-US" sz="1800" dirty="0" err="1">
                <a:solidFill>
                  <a:schemeClr val="tx1"/>
                </a:solidFill>
              </a:rPr>
              <a:t>minimaux</a:t>
            </a:r>
            <a:r>
              <a:rPr lang="en-US" sz="1800" dirty="0">
                <a:solidFill>
                  <a:schemeClr val="tx1"/>
                </a:solidFill>
              </a:rPr>
              <a:t> (</a:t>
            </a:r>
            <a:r>
              <a:rPr lang="en-US" sz="1800" dirty="0" err="1">
                <a:solidFill>
                  <a:schemeClr val="tx1"/>
                </a:solidFill>
              </a:rPr>
              <a:t>annexe</a:t>
            </a:r>
            <a:r>
              <a:rPr lang="en-US" sz="1800" dirty="0">
                <a:solidFill>
                  <a:schemeClr val="tx1"/>
                </a:solidFill>
              </a:rPr>
              <a:t> 5) </a:t>
            </a:r>
            <a:br>
              <a:rPr lang="en-US" sz="1800" dirty="0"/>
            </a:br>
            <a:r>
              <a:rPr lang="en-US" sz="1800" dirty="0">
                <a:solidFill>
                  <a:schemeClr val="tx1"/>
                </a:solidFill>
              </a:rPr>
              <a:t>• Accord de consortium (</a:t>
            </a:r>
            <a:r>
              <a:rPr lang="en-US" sz="1800" dirty="0" err="1">
                <a:solidFill>
                  <a:schemeClr val="tx1"/>
                </a:solidFill>
              </a:rPr>
              <a:t>annexe</a:t>
            </a:r>
            <a:r>
              <a:rPr lang="en-US" sz="1800" dirty="0">
                <a:solidFill>
                  <a:schemeClr val="tx1"/>
                </a:solidFill>
              </a:rPr>
              <a:t> 6), le </a:t>
            </a:r>
            <a:r>
              <a:rPr lang="en-US" sz="1800" dirty="0" err="1">
                <a:solidFill>
                  <a:schemeClr val="tx1"/>
                </a:solidFill>
              </a:rPr>
              <a:t>cas</a:t>
            </a:r>
            <a:r>
              <a:rPr lang="en-US" sz="1800" dirty="0">
                <a:solidFill>
                  <a:schemeClr val="tx1"/>
                </a:solidFill>
              </a:rPr>
              <a:t> </a:t>
            </a:r>
            <a:r>
              <a:rPr lang="en-US" sz="1800" dirty="0" err="1">
                <a:solidFill>
                  <a:schemeClr val="tx1"/>
                </a:solidFill>
              </a:rPr>
              <a:t>échéant</a:t>
            </a:r>
            <a:r>
              <a:rPr lang="en-US" sz="1800" dirty="0">
                <a:solidFill>
                  <a:schemeClr val="tx1"/>
                </a:solidFill>
              </a:rPr>
              <a:t>) </a:t>
            </a:r>
            <a:br>
              <a:rPr lang="en-US" sz="1800" dirty="0"/>
            </a:br>
            <a:br>
              <a:rPr lang="en-US" sz="1800" dirty="0"/>
            </a:br>
            <a:endParaRPr lang="en-US" sz="1800">
              <a:ea typeface="Calibri"/>
              <a:cs typeface="Calibri"/>
            </a:endParaRPr>
          </a:p>
        </p:txBody>
      </p:sp>
      <p:sp>
        <p:nvSpPr>
          <p:cNvPr id="3" name="TextBox 2">
            <a:extLst>
              <a:ext uri="{FF2B5EF4-FFF2-40B4-BE49-F238E27FC236}">
                <a16:creationId xmlns:a16="http://schemas.microsoft.com/office/drawing/2014/main" id="{CBAE708E-69C1-86CA-A8E8-D8171B4FB0C9}"/>
              </a:ext>
            </a:extLst>
          </p:cNvPr>
          <p:cNvSpPr txBox="1"/>
          <p:nvPr/>
        </p:nvSpPr>
        <p:spPr>
          <a:xfrm>
            <a:off x="5745880" y="408076"/>
            <a:ext cx="5534813" cy="517438"/>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spcBef>
                <a:spcPts val="1000"/>
              </a:spcBef>
              <a:buClr>
                <a:schemeClr val="accent1"/>
              </a:buClr>
              <a:buSzPct val="110000"/>
            </a:pPr>
            <a:r>
              <a:rPr lang="en-US" sz="4400">
                <a:solidFill>
                  <a:schemeClr val="tx2"/>
                </a:solidFill>
                <a:latin typeface="+mj-lt"/>
                <a:ea typeface="+mj-ea"/>
                <a:cs typeface="+mj-cs"/>
              </a:rPr>
              <a:t>Instructions</a:t>
            </a:r>
          </a:p>
        </p:txBody>
      </p:sp>
      <p:pic>
        <p:nvPicPr>
          <p:cNvPr id="5" name="Picture 4">
            <a:extLst>
              <a:ext uri="{FF2B5EF4-FFF2-40B4-BE49-F238E27FC236}">
                <a16:creationId xmlns:a16="http://schemas.microsoft.com/office/drawing/2014/main" id="{1A55E156-1BFA-1EBE-8BF6-70CD05279376}"/>
              </a:ext>
            </a:extLst>
          </p:cNvPr>
          <p:cNvPicPr>
            <a:picLocks noChangeAspect="1"/>
          </p:cNvPicPr>
          <p:nvPr/>
        </p:nvPicPr>
        <p:blipFill>
          <a:blip r:embed="rId2"/>
          <a:srcRect l="4422" r="8708"/>
          <a:stretch>
            <a:fillRect/>
          </a:stretch>
        </p:blipFill>
        <p:spPr>
          <a:xfrm>
            <a:off x="20" y="10"/>
            <a:ext cx="5302231" cy="6857990"/>
          </a:xfrm>
          <a:prstGeom prst="rect">
            <a:avLst/>
          </a:prstGeom>
          <a:noFill/>
        </p:spPr>
      </p:pic>
    </p:spTree>
    <p:extLst>
      <p:ext uri="{BB962C8B-B14F-4D97-AF65-F5344CB8AC3E}">
        <p14:creationId xmlns:p14="http://schemas.microsoft.com/office/powerpoint/2010/main" val="3674444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45F0D-A2F7-ADC2-17D6-11E1A3274AA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A1E6DD0-F97F-C7E9-B98B-0E2A86FFEF0E}"/>
              </a:ext>
            </a:extLst>
          </p:cNvPr>
          <p:cNvSpPr txBox="1"/>
          <p:nvPr/>
        </p:nvSpPr>
        <p:spPr>
          <a:xfrm>
            <a:off x="5745880" y="408076"/>
            <a:ext cx="5534813" cy="517438"/>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spcBef>
                <a:spcPts val="1000"/>
              </a:spcBef>
              <a:buClr>
                <a:schemeClr val="accent1"/>
              </a:buClr>
              <a:buSzPct val="110000"/>
            </a:pPr>
            <a:r>
              <a:rPr lang="en-US" sz="4400">
                <a:solidFill>
                  <a:schemeClr val="tx2"/>
                </a:solidFill>
                <a:latin typeface="+mj-lt"/>
                <a:ea typeface="+mj-ea"/>
                <a:cs typeface="+mj-cs"/>
              </a:rPr>
              <a:t>Instructions</a:t>
            </a:r>
          </a:p>
        </p:txBody>
      </p:sp>
      <p:pic>
        <p:nvPicPr>
          <p:cNvPr id="5" name="Picture 4">
            <a:extLst>
              <a:ext uri="{FF2B5EF4-FFF2-40B4-BE49-F238E27FC236}">
                <a16:creationId xmlns:a16="http://schemas.microsoft.com/office/drawing/2014/main" id="{8647E726-327D-0018-FABB-D94E990BFB40}"/>
              </a:ext>
            </a:extLst>
          </p:cNvPr>
          <p:cNvPicPr>
            <a:picLocks noChangeAspect="1"/>
          </p:cNvPicPr>
          <p:nvPr/>
        </p:nvPicPr>
        <p:blipFill>
          <a:blip r:embed="rId2"/>
          <a:srcRect l="4422" r="8708"/>
          <a:stretch>
            <a:fillRect/>
          </a:stretch>
        </p:blipFill>
        <p:spPr>
          <a:xfrm>
            <a:off x="20" y="10"/>
            <a:ext cx="5302231" cy="6857990"/>
          </a:xfrm>
          <a:prstGeom prst="rect">
            <a:avLst/>
          </a:prstGeom>
          <a:noFill/>
        </p:spPr>
      </p:pic>
      <p:sp>
        <p:nvSpPr>
          <p:cNvPr id="6" name="TextBox 5">
            <a:extLst>
              <a:ext uri="{FF2B5EF4-FFF2-40B4-BE49-F238E27FC236}">
                <a16:creationId xmlns:a16="http://schemas.microsoft.com/office/drawing/2014/main" id="{ABF5D4A7-FAE2-BE1D-160C-A577EF37C92B}"/>
              </a:ext>
            </a:extLst>
          </p:cNvPr>
          <p:cNvSpPr txBox="1"/>
          <p:nvPr/>
        </p:nvSpPr>
        <p:spPr>
          <a:xfrm>
            <a:off x="5561263" y="1390315"/>
            <a:ext cx="6403473"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2) Un </a:t>
            </a:r>
            <a:r>
              <a:rPr lang="en-US" err="1">
                <a:ea typeface="Calibri"/>
                <a:cs typeface="Calibri"/>
              </a:rPr>
              <a:t>fichier</a:t>
            </a:r>
            <a:r>
              <a:rPr lang="en-US">
                <a:ea typeface="Calibri"/>
                <a:cs typeface="Calibri"/>
              </a:rPr>
              <a:t> PDF </a:t>
            </a:r>
            <a:r>
              <a:rPr lang="en-US" err="1">
                <a:ea typeface="Calibri"/>
                <a:cs typeface="Calibri"/>
              </a:rPr>
              <a:t>contenant</a:t>
            </a:r>
            <a:r>
              <a:rPr lang="en-US">
                <a:ea typeface="Calibri"/>
                <a:cs typeface="Calibri"/>
              </a:rPr>
              <a:t> la proposition technique </a:t>
            </a:r>
          </a:p>
          <a:p>
            <a:pPr marL="285750" indent="-285750">
              <a:buFont typeface="Arial"/>
              <a:buChar char="•"/>
            </a:pPr>
            <a:r>
              <a:rPr lang="en-US">
                <a:ea typeface="Calibri"/>
                <a:cs typeface="Calibri"/>
              </a:rPr>
              <a:t>Une nomination des </a:t>
            </a:r>
            <a:r>
              <a:rPr lang="en-US" err="1">
                <a:ea typeface="Calibri"/>
                <a:cs typeface="Calibri"/>
              </a:rPr>
              <a:t>expert·e·s</a:t>
            </a:r>
            <a:r>
              <a:rPr lang="en-US">
                <a:ea typeface="Calibri"/>
                <a:cs typeface="Calibri"/>
              </a:rPr>
              <a:t> </a:t>
            </a:r>
            <a:r>
              <a:rPr lang="en-US" err="1">
                <a:ea typeface="Calibri"/>
                <a:cs typeface="Calibri"/>
              </a:rPr>
              <a:t>suivant·e·s</a:t>
            </a:r>
            <a:r>
              <a:rPr lang="en-US">
                <a:ea typeface="Calibri"/>
                <a:cs typeface="Calibri"/>
              </a:rPr>
              <a:t> pour </a:t>
            </a:r>
            <a:r>
              <a:rPr lang="en-US" err="1">
                <a:ea typeface="Calibri"/>
                <a:cs typeface="Calibri"/>
              </a:rPr>
              <a:t>exécuter</a:t>
            </a:r>
            <a:r>
              <a:rPr lang="en-US">
                <a:ea typeface="Calibri"/>
                <a:cs typeface="Calibri"/>
              </a:rPr>
              <a:t> les </a:t>
            </a:r>
            <a:r>
              <a:rPr lang="en-US" err="1">
                <a:ea typeface="Calibri"/>
                <a:cs typeface="Calibri"/>
              </a:rPr>
              <a:t>tâches</a:t>
            </a:r>
            <a:r>
              <a:rPr lang="en-US">
                <a:ea typeface="Calibri"/>
                <a:cs typeface="Calibri"/>
              </a:rPr>
              <a:t> </a:t>
            </a:r>
            <a:r>
              <a:rPr lang="en-US" err="1">
                <a:ea typeface="Calibri"/>
                <a:cs typeface="Calibri"/>
              </a:rPr>
              <a:t>prévues</a:t>
            </a:r>
            <a:r>
              <a:rPr lang="en-US">
                <a:ea typeface="Calibri"/>
                <a:cs typeface="Calibri"/>
              </a:rPr>
              <a:t> dans le cahier des charges: </a:t>
            </a:r>
          </a:p>
          <a:p>
            <a:pPr marL="742950" lvl="1" indent="-285750">
              <a:buFont typeface="Courier New"/>
              <a:buChar char="o"/>
            </a:pPr>
            <a:r>
              <a:rPr lang="en-US" err="1">
                <a:ea typeface="Calibri"/>
                <a:cs typeface="Calibri"/>
              </a:rPr>
              <a:t>Un·e</a:t>
            </a:r>
            <a:r>
              <a:rPr lang="en-US">
                <a:ea typeface="Calibri"/>
                <a:cs typeface="Calibri"/>
              </a:rPr>
              <a:t> </a:t>
            </a:r>
            <a:r>
              <a:rPr lang="en-US" err="1">
                <a:ea typeface="Calibri"/>
                <a:cs typeface="Calibri"/>
              </a:rPr>
              <a:t>Chef·fe</a:t>
            </a:r>
            <a:r>
              <a:rPr lang="en-US">
                <a:ea typeface="Calibri"/>
                <a:cs typeface="Calibri"/>
              </a:rPr>
              <a:t> </a:t>
            </a:r>
            <a:r>
              <a:rPr lang="en-US" err="1">
                <a:ea typeface="Calibri"/>
                <a:cs typeface="Calibri"/>
              </a:rPr>
              <a:t>d’équipe</a:t>
            </a:r>
            <a:r>
              <a:rPr lang="en-US">
                <a:ea typeface="Calibri"/>
                <a:cs typeface="Calibri"/>
              </a:rPr>
              <a:t> (</a:t>
            </a:r>
            <a:r>
              <a:rPr lang="en-US" err="1">
                <a:ea typeface="Calibri"/>
                <a:cs typeface="Calibri"/>
              </a:rPr>
              <a:t>expert·e</a:t>
            </a:r>
            <a:r>
              <a:rPr lang="en-US">
                <a:ea typeface="Calibri"/>
                <a:cs typeface="Calibri"/>
              </a:rPr>
              <a:t>) – à temps plein </a:t>
            </a:r>
            <a:r>
              <a:rPr lang="en-US" err="1">
                <a:ea typeface="Calibri"/>
                <a:cs typeface="Calibri"/>
              </a:rPr>
              <a:t>ou</a:t>
            </a:r>
            <a:r>
              <a:rPr lang="en-US">
                <a:ea typeface="Calibri"/>
                <a:cs typeface="Calibri"/>
              </a:rPr>
              <a:t> à temps </a:t>
            </a:r>
            <a:r>
              <a:rPr lang="en-US" err="1">
                <a:ea typeface="Calibri"/>
                <a:cs typeface="Calibri"/>
              </a:rPr>
              <a:t>partiel</a:t>
            </a:r>
            <a:r>
              <a:rPr lang="en-US">
                <a:ea typeface="Calibri"/>
                <a:cs typeface="Calibri"/>
              </a:rPr>
              <a:t> ; </a:t>
            </a:r>
          </a:p>
          <a:p>
            <a:pPr marL="742950" lvl="1" indent="-285750">
              <a:buFont typeface="Courier New"/>
              <a:buChar char="o"/>
            </a:pPr>
            <a:r>
              <a:rPr lang="en-US" err="1">
                <a:ea typeface="Calibri"/>
                <a:cs typeface="Calibri"/>
              </a:rPr>
              <a:t>Un·e</a:t>
            </a:r>
            <a:r>
              <a:rPr lang="en-US">
                <a:ea typeface="Calibri"/>
                <a:cs typeface="Calibri"/>
              </a:rPr>
              <a:t> </a:t>
            </a:r>
            <a:r>
              <a:rPr lang="en-US" err="1">
                <a:ea typeface="Calibri"/>
                <a:cs typeface="Calibri"/>
              </a:rPr>
              <a:t>ou</a:t>
            </a:r>
            <a:r>
              <a:rPr lang="en-US">
                <a:ea typeface="Calibri"/>
                <a:cs typeface="Calibri"/>
              </a:rPr>
              <a:t> </a:t>
            </a:r>
            <a:r>
              <a:rPr lang="en-US" err="1">
                <a:ea typeface="Calibri"/>
                <a:cs typeface="Calibri"/>
              </a:rPr>
              <a:t>plusieurs</a:t>
            </a:r>
            <a:r>
              <a:rPr lang="en-US">
                <a:ea typeface="Calibri"/>
                <a:cs typeface="Calibri"/>
              </a:rPr>
              <a:t> </a:t>
            </a:r>
            <a:r>
              <a:rPr lang="en-US" err="1">
                <a:ea typeface="Calibri"/>
                <a:cs typeface="Calibri"/>
              </a:rPr>
              <a:t>expert·e·s</a:t>
            </a:r>
            <a:r>
              <a:rPr lang="en-US">
                <a:ea typeface="Calibri"/>
                <a:cs typeface="Calibri"/>
              </a:rPr>
              <a:t> </a:t>
            </a:r>
            <a:r>
              <a:rPr lang="en-US" err="1">
                <a:ea typeface="Calibri"/>
                <a:cs typeface="Calibri"/>
              </a:rPr>
              <a:t>supplémentaire·s</a:t>
            </a:r>
            <a:r>
              <a:rPr lang="en-US">
                <a:ea typeface="Calibri"/>
                <a:cs typeface="Calibri"/>
              </a:rPr>
              <a:t> – </a:t>
            </a:r>
            <a:r>
              <a:rPr lang="en-US" err="1">
                <a:ea typeface="Calibri"/>
                <a:cs typeface="Calibri"/>
              </a:rPr>
              <a:t>selon</a:t>
            </a:r>
            <a:r>
              <a:rPr lang="en-US">
                <a:ea typeface="Calibri"/>
                <a:cs typeface="Calibri"/>
              </a:rPr>
              <a:t> les </a:t>
            </a:r>
            <a:r>
              <a:rPr lang="en-US" err="1">
                <a:ea typeface="Calibri"/>
                <a:cs typeface="Calibri"/>
              </a:rPr>
              <a:t>besoins</a:t>
            </a:r>
            <a:r>
              <a:rPr lang="en-US">
                <a:ea typeface="Calibri"/>
                <a:cs typeface="Calibri"/>
              </a:rPr>
              <a:t> ; </a:t>
            </a:r>
          </a:p>
          <a:p>
            <a:pPr marL="742950" lvl="1" indent="-285750">
              <a:buFont typeface="Courier New"/>
              <a:buChar char="o"/>
            </a:pPr>
            <a:r>
              <a:rPr lang="en-US" err="1">
                <a:ea typeface="Calibri"/>
                <a:cs typeface="Calibri"/>
              </a:rPr>
              <a:t>Un·e</a:t>
            </a:r>
            <a:r>
              <a:rPr lang="en-US">
                <a:ea typeface="Calibri"/>
                <a:cs typeface="Calibri"/>
              </a:rPr>
              <a:t> </a:t>
            </a:r>
            <a:r>
              <a:rPr lang="en-US" err="1">
                <a:ea typeface="Calibri"/>
                <a:cs typeface="Calibri"/>
              </a:rPr>
              <a:t>chargé·e</a:t>
            </a:r>
            <a:r>
              <a:rPr lang="en-US">
                <a:ea typeface="Calibri"/>
                <a:cs typeface="Calibri"/>
              </a:rPr>
              <a:t> des finances – à temps </a:t>
            </a:r>
            <a:r>
              <a:rPr lang="en-US" err="1">
                <a:ea typeface="Calibri"/>
                <a:cs typeface="Calibri"/>
              </a:rPr>
              <a:t>partiel</a:t>
            </a:r>
            <a:endParaRPr lang="en-US">
              <a:ea typeface="Calibri"/>
              <a:cs typeface="Calibri"/>
            </a:endParaRPr>
          </a:p>
          <a:p>
            <a:pPr marL="285750" indent="-285750">
              <a:buFont typeface="Arial"/>
              <a:buChar char="•"/>
            </a:pPr>
            <a:r>
              <a:rPr lang="en-US">
                <a:ea typeface="+mn-lt"/>
                <a:cs typeface="+mn-lt"/>
              </a:rPr>
              <a:t>La proposition technique doit </a:t>
            </a:r>
            <a:r>
              <a:rPr lang="en-US" err="1">
                <a:ea typeface="+mn-lt"/>
                <a:cs typeface="+mn-lt"/>
              </a:rPr>
              <a:t>inclure</a:t>
            </a:r>
            <a:r>
              <a:rPr lang="en-US">
                <a:ea typeface="+mn-lt"/>
                <a:cs typeface="+mn-lt"/>
              </a:rPr>
              <a:t> les CV des </a:t>
            </a:r>
            <a:r>
              <a:rPr lang="en-US" err="1">
                <a:ea typeface="+mn-lt"/>
                <a:cs typeface="+mn-lt"/>
              </a:rPr>
              <a:t>expert·e·s</a:t>
            </a:r>
            <a:r>
              <a:rPr lang="en-US">
                <a:ea typeface="+mn-lt"/>
                <a:cs typeface="+mn-lt"/>
              </a:rPr>
              <a:t> </a:t>
            </a:r>
            <a:r>
              <a:rPr lang="en-US" err="1">
                <a:ea typeface="+mn-lt"/>
                <a:cs typeface="+mn-lt"/>
              </a:rPr>
              <a:t>désigné·e·s</a:t>
            </a:r>
            <a:r>
              <a:rPr lang="en-US">
                <a:ea typeface="+mn-lt"/>
                <a:cs typeface="+mn-lt"/>
              </a:rPr>
              <a:t>.</a:t>
            </a:r>
            <a:endParaRPr lang="en-US">
              <a:ea typeface="Calibri"/>
              <a:cs typeface="Calibri"/>
            </a:endParaRPr>
          </a:p>
          <a:p>
            <a:pPr marL="285750" indent="-285750">
              <a:buFont typeface="Arial"/>
              <a:buChar char="•"/>
            </a:pPr>
            <a:r>
              <a:rPr lang="en-US">
                <a:ea typeface="+mn-lt"/>
                <a:cs typeface="+mn-lt"/>
              </a:rPr>
              <a:t>Une description de trois pages maximum, </a:t>
            </a:r>
            <a:r>
              <a:rPr lang="en-US" err="1">
                <a:ea typeface="+mn-lt"/>
                <a:cs typeface="+mn-lt"/>
              </a:rPr>
              <a:t>faisant</a:t>
            </a:r>
            <a:r>
              <a:rPr lang="en-US">
                <a:ea typeface="+mn-lt"/>
                <a:cs typeface="+mn-lt"/>
              </a:rPr>
              <a:t> </a:t>
            </a:r>
            <a:r>
              <a:rPr lang="en-US" err="1">
                <a:ea typeface="+mn-lt"/>
                <a:cs typeface="+mn-lt"/>
              </a:rPr>
              <a:t>référence</a:t>
            </a:r>
            <a:r>
              <a:rPr lang="en-US">
                <a:ea typeface="+mn-lt"/>
                <a:cs typeface="+mn-lt"/>
              </a:rPr>
              <a:t> au cahier des charges et à </a:t>
            </a:r>
            <a:r>
              <a:rPr lang="en-US" err="1">
                <a:ea typeface="+mn-lt"/>
                <a:cs typeface="+mn-lt"/>
              </a:rPr>
              <a:t>l'expérience</a:t>
            </a:r>
            <a:r>
              <a:rPr lang="en-US">
                <a:ea typeface="+mn-lt"/>
                <a:cs typeface="+mn-lt"/>
              </a:rPr>
              <a:t> </a:t>
            </a:r>
            <a:r>
              <a:rPr lang="en-US" err="1">
                <a:ea typeface="+mn-lt"/>
                <a:cs typeface="+mn-lt"/>
              </a:rPr>
              <a:t>antérieure</a:t>
            </a:r>
            <a:r>
              <a:rPr lang="en-US">
                <a:ea typeface="+mn-lt"/>
                <a:cs typeface="+mn-lt"/>
              </a:rPr>
              <a:t> de </a:t>
            </a:r>
            <a:r>
              <a:rPr lang="en-US" err="1">
                <a:ea typeface="+mn-lt"/>
                <a:cs typeface="+mn-lt"/>
              </a:rPr>
              <a:t>l'expert·e</a:t>
            </a:r>
            <a:endParaRPr lang="en-US" err="1">
              <a:ea typeface="Calibri"/>
              <a:cs typeface="Calibri"/>
            </a:endParaRPr>
          </a:p>
          <a:p>
            <a:pPr marL="285750" indent="-285750">
              <a:buFont typeface="Arial"/>
              <a:buChar char="•"/>
            </a:pPr>
            <a:r>
              <a:rPr lang="en-US">
                <a:ea typeface="Calibri"/>
                <a:cs typeface="Calibri"/>
              </a:rPr>
              <a:t>Une </a:t>
            </a:r>
            <a:r>
              <a:rPr lang="en-US" err="1">
                <a:ea typeface="Calibri"/>
                <a:cs typeface="Calibri"/>
              </a:rPr>
              <a:t>présentation</a:t>
            </a:r>
            <a:r>
              <a:rPr lang="en-US">
                <a:ea typeface="Calibri"/>
                <a:cs typeface="Calibri"/>
              </a:rPr>
              <a:t> de quatre pages maximum sur la </a:t>
            </a:r>
            <a:r>
              <a:rPr lang="en-US" err="1">
                <a:ea typeface="Calibri"/>
                <a:cs typeface="Calibri"/>
              </a:rPr>
              <a:t>méthodologie</a:t>
            </a:r>
            <a:r>
              <a:rPr lang="en-US">
                <a:ea typeface="Calibri"/>
                <a:cs typeface="Calibri"/>
              </a:rPr>
              <a:t> </a:t>
            </a:r>
            <a:r>
              <a:rPr lang="en-US" err="1">
                <a:ea typeface="Calibri"/>
                <a:cs typeface="Calibri"/>
              </a:rPr>
              <a:t>proposée</a:t>
            </a:r>
            <a:r>
              <a:rPr lang="en-US">
                <a:ea typeface="Calibri"/>
                <a:cs typeface="Calibri"/>
              </a:rPr>
              <a:t> par le </a:t>
            </a:r>
            <a:r>
              <a:rPr lang="en-US" err="1">
                <a:ea typeface="Calibri"/>
                <a:cs typeface="Calibri"/>
              </a:rPr>
              <a:t>soumissionnaire</a:t>
            </a:r>
            <a:r>
              <a:rPr lang="en-US">
                <a:ea typeface="Calibri"/>
                <a:cs typeface="Calibri"/>
              </a:rPr>
              <a:t> pour la mission, </a:t>
            </a:r>
            <a:r>
              <a:rPr lang="en-US" err="1">
                <a:ea typeface="Calibri"/>
                <a:cs typeface="Calibri"/>
              </a:rPr>
              <a:t>s'appuyant</a:t>
            </a:r>
            <a:r>
              <a:rPr lang="en-US">
                <a:ea typeface="Calibri"/>
                <a:cs typeface="Calibri"/>
              </a:rPr>
              <a:t> sur le cahier des charges et </a:t>
            </a:r>
            <a:r>
              <a:rPr lang="en-US" err="1">
                <a:ea typeface="Calibri"/>
                <a:cs typeface="Calibri"/>
              </a:rPr>
              <a:t>l'expérience</a:t>
            </a:r>
            <a:r>
              <a:rPr lang="en-US">
                <a:ea typeface="Calibri"/>
                <a:cs typeface="Calibri"/>
              </a:rPr>
              <a:t> du </a:t>
            </a:r>
            <a:r>
              <a:rPr lang="en-US" err="1">
                <a:ea typeface="Calibri"/>
                <a:cs typeface="Calibri"/>
              </a:rPr>
              <a:t>ou</a:t>
            </a:r>
            <a:r>
              <a:rPr lang="en-US">
                <a:ea typeface="Calibri"/>
                <a:cs typeface="Calibri"/>
              </a:rPr>
              <a:t> des experts, et </a:t>
            </a:r>
            <a:r>
              <a:rPr lang="en-US" err="1">
                <a:ea typeface="Calibri"/>
                <a:cs typeface="Calibri"/>
              </a:rPr>
              <a:t>abordant</a:t>
            </a:r>
            <a:r>
              <a:rPr lang="en-US">
                <a:ea typeface="Calibri"/>
                <a:cs typeface="Calibri"/>
              </a:rPr>
              <a:t> les </a:t>
            </a:r>
            <a:r>
              <a:rPr lang="en-US" err="1">
                <a:ea typeface="Calibri"/>
                <a:cs typeface="Calibri"/>
              </a:rPr>
              <a:t>critères</a:t>
            </a:r>
            <a:r>
              <a:rPr lang="en-US">
                <a:ea typeface="Calibri"/>
                <a:cs typeface="Calibri"/>
              </a:rPr>
              <a:t> </a:t>
            </a:r>
            <a:r>
              <a:rPr lang="en-US" err="1">
                <a:ea typeface="Calibri"/>
                <a:cs typeface="Calibri"/>
              </a:rPr>
              <a:t>d'attribution</a:t>
            </a:r>
          </a:p>
          <a:p>
            <a:endParaRPr lang="en-US">
              <a:ea typeface="Calibri"/>
              <a:cs typeface="Calibri"/>
            </a:endParaRPr>
          </a:p>
          <a:p>
            <a:endParaRPr lang="en-US">
              <a:ea typeface="Calibri"/>
              <a:cs typeface="Calibri"/>
            </a:endParaRPr>
          </a:p>
        </p:txBody>
      </p:sp>
    </p:spTree>
    <p:extLst>
      <p:ext uri="{BB962C8B-B14F-4D97-AF65-F5344CB8AC3E}">
        <p14:creationId xmlns:p14="http://schemas.microsoft.com/office/powerpoint/2010/main" val="345077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DCAD7-CBBE-AE21-7336-59A228D1252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4442DC7-631A-C352-A308-214C0FDC34D1}"/>
              </a:ext>
            </a:extLst>
          </p:cNvPr>
          <p:cNvSpPr txBox="1"/>
          <p:nvPr/>
        </p:nvSpPr>
        <p:spPr>
          <a:xfrm>
            <a:off x="5745880" y="408076"/>
            <a:ext cx="5534813" cy="517438"/>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spcBef>
                <a:spcPts val="1000"/>
              </a:spcBef>
              <a:buClr>
                <a:schemeClr val="accent1"/>
              </a:buClr>
              <a:buSzPct val="110000"/>
            </a:pPr>
            <a:r>
              <a:rPr lang="en-US" sz="4400">
                <a:solidFill>
                  <a:schemeClr val="tx2"/>
                </a:solidFill>
                <a:latin typeface="+mj-lt"/>
                <a:ea typeface="+mj-ea"/>
                <a:cs typeface="+mj-cs"/>
              </a:rPr>
              <a:t>Instructions</a:t>
            </a:r>
          </a:p>
        </p:txBody>
      </p:sp>
      <p:pic>
        <p:nvPicPr>
          <p:cNvPr id="5" name="Picture 4">
            <a:extLst>
              <a:ext uri="{FF2B5EF4-FFF2-40B4-BE49-F238E27FC236}">
                <a16:creationId xmlns:a16="http://schemas.microsoft.com/office/drawing/2014/main" id="{F2C63186-A682-EA32-8074-2CD66C39055E}"/>
              </a:ext>
            </a:extLst>
          </p:cNvPr>
          <p:cNvPicPr>
            <a:picLocks noChangeAspect="1"/>
          </p:cNvPicPr>
          <p:nvPr/>
        </p:nvPicPr>
        <p:blipFill>
          <a:blip r:embed="rId2"/>
          <a:srcRect l="4422" r="8708"/>
          <a:stretch>
            <a:fillRect/>
          </a:stretch>
        </p:blipFill>
        <p:spPr>
          <a:xfrm>
            <a:off x="20" y="10"/>
            <a:ext cx="5302231" cy="6857990"/>
          </a:xfrm>
          <a:prstGeom prst="rect">
            <a:avLst/>
          </a:prstGeom>
          <a:noFill/>
        </p:spPr>
      </p:pic>
      <p:sp>
        <p:nvSpPr>
          <p:cNvPr id="6" name="TextBox 5">
            <a:extLst>
              <a:ext uri="{FF2B5EF4-FFF2-40B4-BE49-F238E27FC236}">
                <a16:creationId xmlns:a16="http://schemas.microsoft.com/office/drawing/2014/main" id="{AAF9EC4A-6D82-21EB-5ABB-C9C890BA723E}"/>
              </a:ext>
            </a:extLst>
          </p:cNvPr>
          <p:cNvSpPr txBox="1"/>
          <p:nvPr/>
        </p:nvSpPr>
        <p:spPr>
          <a:xfrm>
            <a:off x="5561263" y="1390315"/>
            <a:ext cx="6403473"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ea typeface="Calibri"/>
              <a:cs typeface="Calibri"/>
            </a:endParaRPr>
          </a:p>
          <a:p>
            <a:r>
              <a:rPr lang="en-US">
                <a:ea typeface="Calibri"/>
                <a:cs typeface="Calibri"/>
              </a:rPr>
              <a:t>3) Un </a:t>
            </a:r>
            <a:r>
              <a:rPr lang="en-US" err="1">
                <a:ea typeface="Calibri"/>
                <a:cs typeface="Calibri"/>
              </a:rPr>
              <a:t>fichier</a:t>
            </a:r>
            <a:r>
              <a:rPr lang="en-US">
                <a:ea typeface="Calibri"/>
                <a:cs typeface="Calibri"/>
              </a:rPr>
              <a:t> PDF </a:t>
            </a:r>
            <a:r>
              <a:rPr lang="en-US" err="1">
                <a:ea typeface="Calibri"/>
                <a:cs typeface="Calibri"/>
              </a:rPr>
              <a:t>contenant</a:t>
            </a:r>
            <a:r>
              <a:rPr lang="en-US">
                <a:ea typeface="Calibri"/>
                <a:cs typeface="Calibri"/>
              </a:rPr>
              <a:t> la proposition financière (</a:t>
            </a:r>
            <a:r>
              <a:rPr lang="en-US" err="1">
                <a:ea typeface="Calibri"/>
                <a:cs typeface="Calibri"/>
              </a:rPr>
              <a:t>annexe</a:t>
            </a:r>
            <a:r>
              <a:rPr lang="en-US">
                <a:ea typeface="Calibri"/>
                <a:cs typeface="Calibri"/>
              </a:rPr>
              <a:t> 7)</a:t>
            </a:r>
            <a:endParaRPr lang="en-US"/>
          </a:p>
          <a:p>
            <a:endParaRPr lang="en-US">
              <a:ea typeface="Calibri"/>
              <a:cs typeface="Calibri"/>
            </a:endParaRPr>
          </a:p>
          <a:p>
            <a:pPr marL="285750" indent="-285750">
              <a:buFont typeface="Arial"/>
              <a:buChar char="•"/>
            </a:pPr>
            <a:r>
              <a:rPr lang="en-US">
                <a:ea typeface="Calibri"/>
                <a:cs typeface="Calibri"/>
              </a:rPr>
              <a:t>Les </a:t>
            </a:r>
            <a:r>
              <a:rPr lang="en-US" err="1">
                <a:ea typeface="Calibri"/>
                <a:cs typeface="Calibri"/>
              </a:rPr>
              <a:t>ressources</a:t>
            </a:r>
            <a:r>
              <a:rPr lang="en-US">
                <a:ea typeface="Calibri"/>
                <a:cs typeface="Calibri"/>
              </a:rPr>
              <a:t> </a:t>
            </a:r>
            <a:r>
              <a:rPr lang="en-US" err="1">
                <a:ea typeface="Calibri"/>
                <a:cs typeface="Calibri"/>
              </a:rPr>
              <a:t>humaines</a:t>
            </a:r>
            <a:r>
              <a:rPr lang="en-US">
                <a:ea typeface="Calibri"/>
                <a:cs typeface="Calibri"/>
              </a:rPr>
              <a:t>, </a:t>
            </a:r>
            <a:r>
              <a:rPr lang="en-US" err="1">
                <a:ea typeface="Calibri"/>
                <a:cs typeface="Calibri"/>
              </a:rPr>
              <a:t>basées</a:t>
            </a:r>
            <a:r>
              <a:rPr lang="en-US">
                <a:ea typeface="Calibri"/>
                <a:cs typeface="Calibri"/>
              </a:rPr>
              <a:t> sur les </a:t>
            </a:r>
            <a:r>
              <a:rPr lang="en-US" err="1">
                <a:ea typeface="Calibri"/>
                <a:cs typeface="Calibri"/>
              </a:rPr>
              <a:t>profils</a:t>
            </a:r>
            <a:r>
              <a:rPr lang="en-US">
                <a:ea typeface="Calibri"/>
                <a:cs typeface="Calibri"/>
              </a:rPr>
              <a:t> </a:t>
            </a:r>
            <a:r>
              <a:rPr lang="en-US" err="1">
                <a:ea typeface="Calibri"/>
                <a:cs typeface="Calibri"/>
              </a:rPr>
              <a:t>détaillés</a:t>
            </a:r>
            <a:r>
              <a:rPr lang="en-US">
                <a:ea typeface="Calibri"/>
                <a:cs typeface="Calibri"/>
              </a:rPr>
              <a:t> ci-dessus, </a:t>
            </a:r>
            <a:r>
              <a:rPr lang="en-US" err="1">
                <a:ea typeface="Calibri"/>
                <a:cs typeface="Calibri"/>
              </a:rPr>
              <a:t>devront</a:t>
            </a:r>
            <a:r>
              <a:rPr lang="en-US">
                <a:ea typeface="Calibri"/>
                <a:cs typeface="Calibri"/>
              </a:rPr>
              <a:t> </a:t>
            </a:r>
            <a:r>
              <a:rPr lang="en-US" err="1">
                <a:ea typeface="Calibri"/>
                <a:cs typeface="Calibri"/>
              </a:rPr>
              <a:t>garantir</a:t>
            </a:r>
            <a:r>
              <a:rPr lang="en-US">
                <a:ea typeface="Calibri"/>
                <a:cs typeface="Calibri"/>
              </a:rPr>
              <a:t> </a:t>
            </a:r>
            <a:r>
              <a:rPr lang="en-US" err="1">
                <a:ea typeface="Calibri"/>
                <a:cs typeface="Calibri"/>
              </a:rPr>
              <a:t>une</a:t>
            </a:r>
            <a:r>
              <a:rPr lang="en-US">
                <a:ea typeface="Calibri"/>
                <a:cs typeface="Calibri"/>
              </a:rPr>
              <a:t> </a:t>
            </a:r>
            <a:r>
              <a:rPr lang="en-US" err="1">
                <a:ea typeface="Calibri"/>
                <a:cs typeface="Calibri"/>
              </a:rPr>
              <a:t>capacité</a:t>
            </a:r>
            <a:r>
              <a:rPr lang="en-US">
                <a:ea typeface="Calibri"/>
                <a:cs typeface="Calibri"/>
              </a:rPr>
              <a:t> </a:t>
            </a:r>
            <a:r>
              <a:rPr lang="en-US" err="1">
                <a:ea typeface="Calibri"/>
                <a:cs typeface="Calibri"/>
              </a:rPr>
              <a:t>cumulée</a:t>
            </a:r>
            <a:r>
              <a:rPr lang="en-US">
                <a:ea typeface="Calibri"/>
                <a:cs typeface="Calibri"/>
              </a:rPr>
              <a:t> </a:t>
            </a:r>
            <a:r>
              <a:rPr lang="en-US" err="1">
                <a:ea typeface="Calibri"/>
                <a:cs typeface="Calibri"/>
              </a:rPr>
              <a:t>d’au</a:t>
            </a:r>
            <a:r>
              <a:rPr lang="en-US">
                <a:ea typeface="Calibri"/>
                <a:cs typeface="Calibri"/>
              </a:rPr>
              <a:t> </a:t>
            </a:r>
            <a:r>
              <a:rPr lang="en-US" err="1">
                <a:ea typeface="Calibri"/>
                <a:cs typeface="Calibri"/>
              </a:rPr>
              <a:t>moins</a:t>
            </a:r>
            <a:r>
              <a:rPr lang="en-US">
                <a:ea typeface="Calibri"/>
                <a:cs typeface="Calibri"/>
              </a:rPr>
              <a:t> un </a:t>
            </a:r>
            <a:r>
              <a:rPr lang="en-US" err="1">
                <a:ea typeface="Calibri"/>
                <a:cs typeface="Calibri"/>
              </a:rPr>
              <a:t>équivalent</a:t>
            </a:r>
            <a:r>
              <a:rPr lang="en-US">
                <a:ea typeface="Calibri"/>
                <a:cs typeface="Calibri"/>
              </a:rPr>
              <a:t> temps plein (ETP) pour </a:t>
            </a:r>
            <a:r>
              <a:rPr lang="en-US" err="1">
                <a:ea typeface="Calibri"/>
                <a:cs typeface="Calibri"/>
              </a:rPr>
              <a:t>l’équipe</a:t>
            </a:r>
            <a:r>
              <a:rPr lang="en-US">
                <a:ea typeface="Calibri"/>
                <a:cs typeface="Calibri"/>
              </a:rPr>
              <a:t> de </a:t>
            </a:r>
            <a:r>
              <a:rPr lang="en-US" err="1">
                <a:ea typeface="Calibri"/>
                <a:cs typeface="Calibri"/>
              </a:rPr>
              <a:t>projet</a:t>
            </a:r>
            <a:r>
              <a:rPr lang="en-US">
                <a:ea typeface="Calibri"/>
                <a:cs typeface="Calibri"/>
              </a:rPr>
              <a:t> (</a:t>
            </a:r>
            <a:r>
              <a:rPr lang="en-US" err="1">
                <a:ea typeface="Calibri"/>
                <a:cs typeface="Calibri"/>
              </a:rPr>
              <a:t>Chef·fe</a:t>
            </a:r>
            <a:r>
              <a:rPr lang="en-US">
                <a:ea typeface="Calibri"/>
                <a:cs typeface="Calibri"/>
              </a:rPr>
              <a:t> </a:t>
            </a:r>
            <a:r>
              <a:rPr lang="en-US" err="1">
                <a:ea typeface="Calibri"/>
                <a:cs typeface="Calibri"/>
              </a:rPr>
              <a:t>d’équipe</a:t>
            </a:r>
            <a:r>
              <a:rPr lang="en-US">
                <a:ea typeface="Calibri"/>
                <a:cs typeface="Calibri"/>
              </a:rPr>
              <a:t> et </a:t>
            </a:r>
            <a:r>
              <a:rPr lang="en-US" err="1">
                <a:ea typeface="Calibri"/>
                <a:cs typeface="Calibri"/>
              </a:rPr>
              <a:t>expert·e·s</a:t>
            </a:r>
            <a:r>
              <a:rPr lang="en-US">
                <a:ea typeface="Calibri"/>
                <a:cs typeface="Calibri"/>
              </a:rPr>
              <a:t> </a:t>
            </a:r>
            <a:r>
              <a:rPr lang="en-US" err="1">
                <a:ea typeface="Calibri"/>
                <a:cs typeface="Calibri"/>
              </a:rPr>
              <a:t>supplémentaire·s</a:t>
            </a:r>
            <a:r>
              <a:rPr lang="en-US">
                <a:ea typeface="Calibri"/>
                <a:cs typeface="Calibri"/>
              </a:rPr>
              <a:t>), </a:t>
            </a:r>
            <a:r>
              <a:rPr lang="en-US" err="1">
                <a:ea typeface="Calibri"/>
                <a:cs typeface="Calibri"/>
              </a:rPr>
              <a:t>répartie</a:t>
            </a:r>
            <a:r>
              <a:rPr lang="en-US">
                <a:ea typeface="Calibri"/>
                <a:cs typeface="Calibri"/>
              </a:rPr>
              <a:t> </a:t>
            </a:r>
            <a:r>
              <a:rPr lang="en-US" err="1">
                <a:ea typeface="Calibri"/>
                <a:cs typeface="Calibri"/>
              </a:rPr>
              <a:t>comme</a:t>
            </a:r>
            <a:r>
              <a:rPr lang="en-US">
                <a:ea typeface="Calibri"/>
                <a:cs typeface="Calibri"/>
              </a:rPr>
              <a:t> suit :  </a:t>
            </a:r>
          </a:p>
          <a:p>
            <a:pPr marL="742950" lvl="1" indent="-285750">
              <a:buFont typeface="Courier New"/>
              <a:buChar char="o"/>
            </a:pPr>
            <a:r>
              <a:rPr lang="en-US" err="1">
                <a:ea typeface="Calibri"/>
                <a:cs typeface="Calibri"/>
              </a:rPr>
              <a:t>Un·e</a:t>
            </a:r>
            <a:r>
              <a:rPr lang="en-US">
                <a:ea typeface="Calibri"/>
                <a:cs typeface="Calibri"/>
              </a:rPr>
              <a:t> </a:t>
            </a:r>
            <a:r>
              <a:rPr lang="en-US" err="1">
                <a:ea typeface="Calibri"/>
                <a:cs typeface="Calibri"/>
              </a:rPr>
              <a:t>Chef·fe</a:t>
            </a:r>
            <a:r>
              <a:rPr lang="en-US">
                <a:ea typeface="Calibri"/>
                <a:cs typeface="Calibri"/>
              </a:rPr>
              <a:t> </a:t>
            </a:r>
            <a:r>
              <a:rPr lang="en-US" err="1">
                <a:ea typeface="Calibri"/>
                <a:cs typeface="Calibri"/>
              </a:rPr>
              <a:t>d’équipe</a:t>
            </a:r>
            <a:r>
              <a:rPr lang="en-US">
                <a:ea typeface="Calibri"/>
                <a:cs typeface="Calibri"/>
              </a:rPr>
              <a:t> (</a:t>
            </a:r>
            <a:r>
              <a:rPr lang="en-US" err="1">
                <a:ea typeface="Calibri"/>
                <a:cs typeface="Calibri"/>
              </a:rPr>
              <a:t>expert·e</a:t>
            </a:r>
            <a:r>
              <a:rPr lang="en-US">
                <a:ea typeface="Calibri"/>
                <a:cs typeface="Calibri"/>
              </a:rPr>
              <a:t>) – à temps plein </a:t>
            </a:r>
            <a:r>
              <a:rPr lang="en-US" err="1">
                <a:ea typeface="Calibri"/>
                <a:cs typeface="Calibri"/>
              </a:rPr>
              <a:t>ou</a:t>
            </a:r>
            <a:r>
              <a:rPr lang="en-US">
                <a:ea typeface="Calibri"/>
                <a:cs typeface="Calibri"/>
              </a:rPr>
              <a:t> à temps </a:t>
            </a:r>
            <a:r>
              <a:rPr lang="en-US" err="1">
                <a:ea typeface="Calibri"/>
                <a:cs typeface="Calibri"/>
              </a:rPr>
              <a:t>partiel</a:t>
            </a:r>
            <a:r>
              <a:rPr lang="en-US">
                <a:ea typeface="Calibri"/>
                <a:cs typeface="Calibri"/>
              </a:rPr>
              <a:t> ; </a:t>
            </a:r>
            <a:endParaRPr lang="en-US"/>
          </a:p>
          <a:p>
            <a:pPr marL="742950" lvl="1" indent="-285750">
              <a:buFont typeface="Courier New"/>
              <a:buChar char="o"/>
            </a:pPr>
            <a:r>
              <a:rPr lang="en-US" err="1">
                <a:ea typeface="Calibri"/>
                <a:cs typeface="Calibri"/>
              </a:rPr>
              <a:t>Un·e</a:t>
            </a:r>
            <a:r>
              <a:rPr lang="en-US">
                <a:ea typeface="Calibri"/>
                <a:cs typeface="Calibri"/>
              </a:rPr>
              <a:t> </a:t>
            </a:r>
            <a:r>
              <a:rPr lang="en-US" err="1">
                <a:ea typeface="Calibri"/>
                <a:cs typeface="Calibri"/>
              </a:rPr>
              <a:t>ou</a:t>
            </a:r>
            <a:r>
              <a:rPr lang="en-US">
                <a:ea typeface="Calibri"/>
                <a:cs typeface="Calibri"/>
              </a:rPr>
              <a:t> </a:t>
            </a:r>
            <a:r>
              <a:rPr lang="en-US" err="1">
                <a:ea typeface="Calibri"/>
                <a:cs typeface="Calibri"/>
              </a:rPr>
              <a:t>plusieurs</a:t>
            </a:r>
            <a:r>
              <a:rPr lang="en-US">
                <a:ea typeface="Calibri"/>
                <a:cs typeface="Calibri"/>
              </a:rPr>
              <a:t> </a:t>
            </a:r>
            <a:r>
              <a:rPr lang="en-US" err="1">
                <a:ea typeface="Calibri"/>
                <a:cs typeface="Calibri"/>
              </a:rPr>
              <a:t>expert·e·s</a:t>
            </a:r>
            <a:r>
              <a:rPr lang="en-US">
                <a:ea typeface="Calibri"/>
                <a:cs typeface="Calibri"/>
              </a:rPr>
              <a:t> </a:t>
            </a:r>
            <a:r>
              <a:rPr lang="en-US" err="1">
                <a:ea typeface="Calibri"/>
                <a:cs typeface="Calibri"/>
              </a:rPr>
              <a:t>supplémentaire·s</a:t>
            </a:r>
            <a:r>
              <a:rPr lang="en-US">
                <a:ea typeface="Calibri"/>
                <a:cs typeface="Calibri"/>
              </a:rPr>
              <a:t> – </a:t>
            </a:r>
            <a:r>
              <a:rPr lang="en-US" err="1">
                <a:ea typeface="Calibri"/>
                <a:cs typeface="Calibri"/>
              </a:rPr>
              <a:t>selon</a:t>
            </a:r>
            <a:r>
              <a:rPr lang="en-US">
                <a:ea typeface="Calibri"/>
                <a:cs typeface="Calibri"/>
              </a:rPr>
              <a:t> les </a:t>
            </a:r>
            <a:r>
              <a:rPr lang="en-US" err="1">
                <a:ea typeface="Calibri"/>
                <a:cs typeface="Calibri"/>
              </a:rPr>
              <a:t>besoins</a:t>
            </a:r>
            <a:r>
              <a:rPr lang="en-US">
                <a:ea typeface="Calibri"/>
                <a:cs typeface="Calibri"/>
              </a:rPr>
              <a:t> ; </a:t>
            </a:r>
          </a:p>
          <a:p>
            <a:pPr marL="742950" lvl="1" indent="-285750">
              <a:buFont typeface="Courier New"/>
              <a:buChar char="o"/>
            </a:pPr>
            <a:r>
              <a:rPr lang="en-US" err="1">
                <a:ea typeface="Calibri"/>
                <a:cs typeface="Calibri"/>
              </a:rPr>
              <a:t>Un·e</a:t>
            </a:r>
            <a:r>
              <a:rPr lang="en-US">
                <a:ea typeface="Calibri"/>
                <a:cs typeface="Calibri"/>
              </a:rPr>
              <a:t> </a:t>
            </a:r>
            <a:r>
              <a:rPr lang="en-US" err="1">
                <a:ea typeface="Calibri"/>
                <a:cs typeface="Calibri"/>
              </a:rPr>
              <a:t>chargé·e</a:t>
            </a:r>
            <a:r>
              <a:rPr lang="en-US">
                <a:ea typeface="Calibri"/>
                <a:cs typeface="Calibri"/>
              </a:rPr>
              <a:t> des finances – à temps </a:t>
            </a:r>
            <a:r>
              <a:rPr lang="en-US" err="1">
                <a:ea typeface="Calibri"/>
                <a:cs typeface="Calibri"/>
              </a:rPr>
              <a:t>partiel</a:t>
            </a:r>
            <a:r>
              <a:rPr lang="en-US">
                <a:ea typeface="Calibri"/>
                <a:cs typeface="Calibri"/>
              </a:rPr>
              <a:t>.</a:t>
            </a:r>
          </a:p>
          <a:p>
            <a:endParaRPr lang="en-US">
              <a:ea typeface="Calibri"/>
              <a:cs typeface="Calibri"/>
            </a:endParaRPr>
          </a:p>
          <a:p>
            <a:pPr marL="285750" indent="-285750">
              <a:buFont typeface="Arial"/>
              <a:buChar char="•"/>
            </a:pPr>
            <a:r>
              <a:rPr lang="en-US">
                <a:ea typeface="+mn-lt"/>
                <a:cs typeface="+mn-lt"/>
              </a:rPr>
              <a:t>Un budget </a:t>
            </a:r>
            <a:r>
              <a:rPr lang="en-US" err="1">
                <a:ea typeface="+mn-lt"/>
                <a:cs typeface="+mn-lt"/>
              </a:rPr>
              <a:t>opérationnel</a:t>
            </a:r>
            <a:r>
              <a:rPr lang="en-US">
                <a:ea typeface="+mn-lt"/>
                <a:cs typeface="+mn-lt"/>
              </a:rPr>
              <a:t> (« budget du plan de travail »)  qui sera un </a:t>
            </a:r>
            <a:r>
              <a:rPr lang="en-US" err="1">
                <a:ea typeface="+mn-lt"/>
                <a:cs typeface="+mn-lt"/>
              </a:rPr>
              <a:t>montant</a:t>
            </a:r>
            <a:r>
              <a:rPr lang="en-US">
                <a:ea typeface="+mn-lt"/>
                <a:cs typeface="+mn-lt"/>
              </a:rPr>
              <a:t> </a:t>
            </a:r>
            <a:r>
              <a:rPr lang="en-US" err="1">
                <a:ea typeface="+mn-lt"/>
                <a:cs typeface="+mn-lt"/>
              </a:rPr>
              <a:t>forfaitaire</a:t>
            </a:r>
            <a:endParaRPr lang="en-US" err="1">
              <a:ea typeface="Calibri"/>
              <a:cs typeface="Calibri"/>
            </a:endParaRPr>
          </a:p>
        </p:txBody>
      </p:sp>
    </p:spTree>
    <p:extLst>
      <p:ext uri="{BB962C8B-B14F-4D97-AF65-F5344CB8AC3E}">
        <p14:creationId xmlns:p14="http://schemas.microsoft.com/office/powerpoint/2010/main" val="1812811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FE4F3A-5FB1-8B40-9A5F-DF6FBDF97744}"/>
              </a:ext>
            </a:extLst>
          </p:cNvPr>
          <p:cNvSpPr>
            <a:spLocks noGrp="1"/>
          </p:cNvSpPr>
          <p:nvPr>
            <p:ph type="title"/>
          </p:nvPr>
        </p:nvSpPr>
        <p:spPr>
          <a:xfrm>
            <a:off x="5960803" y="430213"/>
            <a:ext cx="5534812" cy="1143000"/>
          </a:xfrm>
        </p:spPr>
        <p:txBody>
          <a:bodyPr wrap="square" anchor="b">
            <a:normAutofit/>
          </a:bodyPr>
          <a:lstStyle/>
          <a:p>
            <a:r>
              <a:rPr lang="en-GB" err="1"/>
              <a:t>Évaluation</a:t>
            </a:r>
            <a:r>
              <a:rPr lang="en-GB"/>
              <a:t> des </a:t>
            </a:r>
            <a:r>
              <a:rPr lang="en-GB" err="1"/>
              <a:t>offres</a:t>
            </a:r>
          </a:p>
        </p:txBody>
      </p:sp>
      <p:sp>
        <p:nvSpPr>
          <p:cNvPr id="2" name="Content Placeholder 1">
            <a:extLst>
              <a:ext uri="{FF2B5EF4-FFF2-40B4-BE49-F238E27FC236}">
                <a16:creationId xmlns:a16="http://schemas.microsoft.com/office/drawing/2014/main" id="{222D9183-954D-0546-9039-1227C15C2029}"/>
              </a:ext>
            </a:extLst>
          </p:cNvPr>
          <p:cNvSpPr>
            <a:spLocks noGrp="1"/>
          </p:cNvSpPr>
          <p:nvPr>
            <p:ph sz="half" idx="2"/>
          </p:nvPr>
        </p:nvSpPr>
        <p:spPr>
          <a:xfrm>
            <a:off x="5960803" y="1756229"/>
            <a:ext cx="5534813" cy="4630284"/>
          </a:xfrm>
        </p:spPr>
        <p:txBody>
          <a:bodyPr vert="horz" lIns="91440" tIns="45720" rIns="91440" bIns="45720" rtlCol="0">
            <a:normAutofit/>
          </a:bodyPr>
          <a:lstStyle/>
          <a:p>
            <a:r>
              <a:rPr lang="en-GB"/>
              <a:t>Première </a:t>
            </a:r>
            <a:r>
              <a:rPr lang="en-GB" err="1"/>
              <a:t>évaluation</a:t>
            </a:r>
            <a:r>
              <a:rPr lang="en-GB"/>
              <a:t> sur la base des </a:t>
            </a:r>
            <a:r>
              <a:rPr lang="en-GB" b="1" err="1"/>
              <a:t>critères</a:t>
            </a:r>
            <a:r>
              <a:rPr lang="en-GB" b="1"/>
              <a:t> </a:t>
            </a:r>
            <a:r>
              <a:rPr lang="en-GB" b="1" err="1"/>
              <a:t>minimaux</a:t>
            </a:r>
            <a:r>
              <a:rPr lang="en-GB"/>
              <a:t> - Les </a:t>
            </a:r>
            <a:r>
              <a:rPr lang="en-GB" err="1"/>
              <a:t>offres</a:t>
            </a:r>
            <a:r>
              <a:rPr lang="en-GB"/>
              <a:t> qui ne </a:t>
            </a:r>
            <a:r>
              <a:rPr lang="en-GB" err="1"/>
              <a:t>satisfont</a:t>
            </a:r>
            <a:r>
              <a:rPr lang="en-GB"/>
              <a:t> pas aux </a:t>
            </a:r>
            <a:r>
              <a:rPr lang="en-GB" err="1"/>
              <a:t>critères</a:t>
            </a:r>
            <a:r>
              <a:rPr lang="en-GB"/>
              <a:t> </a:t>
            </a:r>
            <a:r>
              <a:rPr lang="en-GB" err="1"/>
              <a:t>minimaux</a:t>
            </a:r>
            <a:r>
              <a:rPr lang="en-GB"/>
              <a:t> </a:t>
            </a:r>
            <a:r>
              <a:rPr lang="en-GB" err="1"/>
              <a:t>seront</a:t>
            </a:r>
            <a:r>
              <a:rPr lang="en-GB"/>
              <a:t> </a:t>
            </a:r>
            <a:r>
              <a:rPr lang="en-GB" err="1"/>
              <a:t>rejetées</a:t>
            </a:r>
            <a:r>
              <a:rPr lang="en-GB"/>
              <a:t>. </a:t>
            </a:r>
          </a:p>
          <a:p>
            <a:endParaRPr lang="en-GB"/>
          </a:p>
          <a:p>
            <a:r>
              <a:rPr lang="en-GB"/>
              <a:t>Deuxième </a:t>
            </a:r>
            <a:r>
              <a:rPr lang="en-GB" err="1"/>
              <a:t>évaluation</a:t>
            </a:r>
            <a:r>
              <a:rPr lang="en-GB"/>
              <a:t> sur la base des </a:t>
            </a:r>
            <a:r>
              <a:rPr lang="en-GB" b="1" err="1"/>
              <a:t>critères</a:t>
            </a:r>
            <a:r>
              <a:rPr lang="en-GB" b="1"/>
              <a:t> </a:t>
            </a:r>
            <a:r>
              <a:rPr lang="en-GB" b="1" err="1"/>
              <a:t>d'attribution</a:t>
            </a:r>
            <a:r>
              <a:rPr lang="en-GB"/>
              <a:t> sur la base d'un </a:t>
            </a:r>
            <a:r>
              <a:rPr lang="en-GB" err="1"/>
              <a:t>sustème</a:t>
            </a:r>
            <a:r>
              <a:rPr lang="en-GB"/>
              <a:t> de points - Le </a:t>
            </a:r>
            <a:r>
              <a:rPr lang="en-GB" err="1"/>
              <a:t>soumissionnaire</a:t>
            </a:r>
            <a:r>
              <a:rPr lang="en-GB"/>
              <a:t> </a:t>
            </a:r>
            <a:r>
              <a:rPr lang="en-GB" err="1"/>
              <a:t>ayant</a:t>
            </a:r>
            <a:r>
              <a:rPr lang="en-GB"/>
              <a:t> </a:t>
            </a:r>
            <a:r>
              <a:rPr lang="en-GB" err="1"/>
              <a:t>obtenu</a:t>
            </a:r>
            <a:r>
              <a:rPr lang="en-GB"/>
              <a:t> le score </a:t>
            </a:r>
            <a:r>
              <a:rPr lang="en-GB" err="1"/>
              <a:t>combiné</a:t>
            </a:r>
            <a:r>
              <a:rPr lang="en-GB"/>
              <a:t> le plus </a:t>
            </a:r>
            <a:r>
              <a:rPr lang="en-GB" err="1"/>
              <a:t>élevé</a:t>
            </a:r>
            <a:r>
              <a:rPr lang="en-GB"/>
              <a:t> pour la </a:t>
            </a:r>
            <a:r>
              <a:rPr lang="en-GB" err="1"/>
              <a:t>composante</a:t>
            </a:r>
            <a:r>
              <a:rPr lang="en-GB"/>
              <a:t> technique (CT) et la </a:t>
            </a:r>
            <a:r>
              <a:rPr lang="en-GB" err="1"/>
              <a:t>composante</a:t>
            </a:r>
            <a:r>
              <a:rPr lang="en-GB"/>
              <a:t> financière se verra </a:t>
            </a:r>
            <a:r>
              <a:rPr lang="en-GB" err="1"/>
              <a:t>attribuer</a:t>
            </a:r>
            <a:r>
              <a:rPr lang="en-GB"/>
              <a:t> le </a:t>
            </a:r>
            <a:r>
              <a:rPr lang="en-GB" err="1"/>
              <a:t>contrat</a:t>
            </a:r>
            <a:r>
              <a:rPr lang="en-GB"/>
              <a:t>. </a:t>
            </a:r>
          </a:p>
        </p:txBody>
      </p:sp>
      <p:pic>
        <p:nvPicPr>
          <p:cNvPr id="4" name="Picture 3">
            <a:extLst>
              <a:ext uri="{FF2B5EF4-FFF2-40B4-BE49-F238E27FC236}">
                <a16:creationId xmlns:a16="http://schemas.microsoft.com/office/drawing/2014/main" id="{0F979662-750B-0F02-2913-9EBA7B93FDD2}"/>
              </a:ext>
            </a:extLst>
          </p:cNvPr>
          <p:cNvPicPr>
            <a:picLocks noChangeAspect="1"/>
          </p:cNvPicPr>
          <p:nvPr/>
        </p:nvPicPr>
        <p:blipFill>
          <a:blip r:embed="rId2"/>
          <a:srcRect l="18812" r="24168" b="-2"/>
          <a:stretch>
            <a:fillRect/>
          </a:stretch>
        </p:blipFill>
        <p:spPr>
          <a:xfrm>
            <a:off x="20" y="10"/>
            <a:ext cx="5302231" cy="6857990"/>
          </a:xfrm>
          <a:prstGeom prst="rect">
            <a:avLst/>
          </a:prstGeom>
          <a:noFill/>
        </p:spPr>
      </p:pic>
    </p:spTree>
    <p:extLst>
      <p:ext uri="{BB962C8B-B14F-4D97-AF65-F5344CB8AC3E}">
        <p14:creationId xmlns:p14="http://schemas.microsoft.com/office/powerpoint/2010/main" val="22012028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00980-10A6-6DCF-2734-7F93252DAC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7F5981-1179-5F4C-09E0-5EFDA9842B9A}"/>
              </a:ext>
            </a:extLst>
          </p:cNvPr>
          <p:cNvSpPr>
            <a:spLocks noGrp="1"/>
          </p:cNvSpPr>
          <p:nvPr>
            <p:ph type="ctrTitle"/>
          </p:nvPr>
        </p:nvSpPr>
        <p:spPr/>
        <p:txBody>
          <a:bodyPr>
            <a:normAutofit/>
          </a:bodyPr>
          <a:lstStyle/>
          <a:p>
            <a:r>
              <a:rPr lang="en-GB">
                <a:ea typeface="Calibri"/>
                <a:cs typeface="Calibri"/>
              </a:rPr>
              <a:t>Questions?</a:t>
            </a:r>
            <a:br>
              <a:rPr lang="en-GB">
                <a:ea typeface="Calibri"/>
                <a:cs typeface="Calibri"/>
              </a:rPr>
            </a:br>
            <a:r>
              <a:rPr lang="en-GB" sz="1200">
                <a:ea typeface="Calibri"/>
                <a:cs typeface="Calibri"/>
              </a:rPr>
              <a:t>(Ou au plus tard par mail </a:t>
            </a:r>
            <a:r>
              <a:rPr lang="en-GB" sz="1200" err="1">
                <a:ea typeface="Calibri"/>
                <a:cs typeface="Calibri"/>
              </a:rPr>
              <a:t>d'ici</a:t>
            </a:r>
            <a:r>
              <a:rPr lang="en-GB" sz="1200">
                <a:ea typeface="Calibri"/>
                <a:cs typeface="Calibri"/>
              </a:rPr>
              <a:t> le 19 décembre)</a:t>
            </a:r>
          </a:p>
        </p:txBody>
      </p:sp>
    </p:spTree>
    <p:extLst>
      <p:ext uri="{BB962C8B-B14F-4D97-AF65-F5344CB8AC3E}">
        <p14:creationId xmlns:p14="http://schemas.microsoft.com/office/powerpoint/2010/main" val="1804440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578E1DCF-3593-4AD6-A6FF-3DB65AC94432}"/>
              </a:ext>
            </a:extLst>
          </p:cNvPr>
          <p:cNvSpPr>
            <a:spLocks noGrp="1"/>
          </p:cNvSpPr>
          <p:nvPr>
            <p:ph type="title"/>
          </p:nvPr>
        </p:nvSpPr>
        <p:spPr/>
        <p:txBody>
          <a:bodyPr/>
          <a:lstStyle/>
          <a:p>
            <a:r>
              <a:rPr lang="en-US">
                <a:ea typeface="Calibri"/>
                <a:cs typeface="Calibri"/>
              </a:rPr>
              <a:t>Merci!</a:t>
            </a:r>
            <a:br>
              <a:rPr lang="en-US">
                <a:ea typeface="Calibri"/>
                <a:cs typeface="Calibri"/>
              </a:rPr>
            </a:br>
            <a:endParaRPr lang="en-US">
              <a:ea typeface="Calibri"/>
              <a:cs typeface="Calibri"/>
            </a:endParaRPr>
          </a:p>
        </p:txBody>
      </p:sp>
      <p:sp>
        <p:nvSpPr>
          <p:cNvPr id="16" name="Text Placeholder 15">
            <a:extLst>
              <a:ext uri="{FF2B5EF4-FFF2-40B4-BE49-F238E27FC236}">
                <a16:creationId xmlns:a16="http://schemas.microsoft.com/office/drawing/2014/main" id="{B82B0F3A-71AF-49F6-BF02-37A47700901A}"/>
              </a:ext>
            </a:extLst>
          </p:cNvPr>
          <p:cNvSpPr>
            <a:spLocks noGrp="1"/>
          </p:cNvSpPr>
          <p:nvPr>
            <p:ph type="body" idx="1"/>
          </p:nvPr>
        </p:nvSpPr>
        <p:spPr>
          <a:xfrm>
            <a:off x="1524000" y="2907873"/>
            <a:ext cx="9144000" cy="533347"/>
          </a:xfrm>
        </p:spPr>
        <p:txBody>
          <a:bodyPr vert="horz" lIns="91440" tIns="45720" rIns="91440" bIns="45720" rtlCol="0" anchor="t">
            <a:normAutofit/>
          </a:bodyPr>
          <a:lstStyle/>
          <a:p>
            <a:r>
              <a:rPr lang="en-US">
                <a:ea typeface="Calibri"/>
                <a:cs typeface="Calibri"/>
              </a:rPr>
              <a:t>Rosalie Martel - </a:t>
            </a:r>
            <a:r>
              <a:rPr lang="en-US" err="1">
                <a:ea typeface="Calibri"/>
                <a:cs typeface="Calibri"/>
              </a:rPr>
              <a:t>Chargée</a:t>
            </a:r>
            <a:r>
              <a:rPr lang="en-US">
                <a:ea typeface="Calibri"/>
                <a:cs typeface="Calibri"/>
              </a:rPr>
              <a:t> de </a:t>
            </a:r>
            <a:r>
              <a:rPr lang="en-US" err="1">
                <a:ea typeface="Calibri"/>
                <a:cs typeface="Calibri"/>
              </a:rPr>
              <a:t>projet</a:t>
            </a:r>
            <a:r>
              <a:rPr lang="en-US">
                <a:ea typeface="Calibri"/>
                <a:cs typeface="Calibri"/>
              </a:rPr>
              <a:t> – rmartel@clientearth.org</a:t>
            </a:r>
            <a:endParaRPr lang="en-US"/>
          </a:p>
        </p:txBody>
      </p:sp>
      <p:sp>
        <p:nvSpPr>
          <p:cNvPr id="17" name="Text Placeholder 16">
            <a:extLst>
              <a:ext uri="{FF2B5EF4-FFF2-40B4-BE49-F238E27FC236}">
                <a16:creationId xmlns:a16="http://schemas.microsoft.com/office/drawing/2014/main" id="{7C7CAB29-4650-4665-BAC4-B3CB087FD97D}"/>
              </a:ext>
            </a:extLst>
          </p:cNvPr>
          <p:cNvSpPr>
            <a:spLocks noGrp="1"/>
          </p:cNvSpPr>
          <p:nvPr>
            <p:ph type="body" idx="10"/>
          </p:nvPr>
        </p:nvSpPr>
        <p:spPr>
          <a:xfrm>
            <a:off x="1228814" y="4866095"/>
            <a:ext cx="10670163" cy="971454"/>
          </a:xfrm>
        </p:spPr>
        <p:txBody>
          <a:bodyPr/>
          <a:lstStyle/>
          <a:p>
            <a:r>
              <a:rPr lang="en-GB" b="1"/>
              <a:t>Clause de non-</a:t>
            </a:r>
            <a:r>
              <a:rPr lang="en-GB" b="1" err="1"/>
              <a:t>responsabilité</a:t>
            </a:r>
            <a:r>
              <a:rPr lang="en-GB"/>
              <a:t>. Cette </a:t>
            </a:r>
            <a:r>
              <a:rPr lang="en-GB" err="1"/>
              <a:t>présentation</a:t>
            </a:r>
            <a:r>
              <a:rPr lang="en-GB"/>
              <a:t> a </a:t>
            </a:r>
            <a:r>
              <a:rPr lang="en-GB" err="1"/>
              <a:t>été</a:t>
            </a:r>
            <a:r>
              <a:rPr lang="en-GB"/>
              <a:t> </a:t>
            </a:r>
            <a:r>
              <a:rPr lang="en-GB" err="1"/>
              <a:t>réalisée</a:t>
            </a:r>
            <a:r>
              <a:rPr lang="en-GB"/>
              <a:t> par ClientEarth . Son </a:t>
            </a:r>
            <a:r>
              <a:rPr lang="en-GB" err="1"/>
              <a:t>contenu</a:t>
            </a:r>
            <a:r>
              <a:rPr lang="en-GB"/>
              <a:t> ne </a:t>
            </a:r>
            <a:r>
              <a:rPr lang="en-GB" err="1"/>
              <a:t>reflète</a:t>
            </a:r>
            <a:r>
              <a:rPr lang="en-GB"/>
              <a:t> pas les points de </a:t>
            </a:r>
            <a:r>
              <a:rPr lang="en-GB" err="1"/>
              <a:t>vue</a:t>
            </a:r>
            <a:r>
              <a:rPr lang="en-GB"/>
              <a:t> </a:t>
            </a:r>
            <a:r>
              <a:rPr lang="en-GB" err="1"/>
              <a:t>officiels</a:t>
            </a:r>
            <a:r>
              <a:rPr lang="en-GB"/>
              <a:t> des </a:t>
            </a:r>
            <a:r>
              <a:rPr lang="en-GB" err="1"/>
              <a:t>organismes</a:t>
            </a:r>
            <a:r>
              <a:rPr lang="en-GB"/>
              <a:t> de </a:t>
            </a:r>
            <a:r>
              <a:rPr lang="en-GB" err="1"/>
              <a:t>financement</a:t>
            </a:r>
            <a:r>
              <a:rPr lang="en-GB"/>
              <a:t> </a:t>
            </a:r>
            <a:r>
              <a:rPr lang="en-GB" err="1"/>
              <a:t>ni</a:t>
            </a:r>
            <a:r>
              <a:rPr lang="en-GB"/>
              <a:t> des </a:t>
            </a:r>
            <a:r>
              <a:rPr lang="en-GB" err="1"/>
              <a:t>partenaires</a:t>
            </a:r>
            <a:r>
              <a:rPr lang="en-GB"/>
              <a:t>. La </a:t>
            </a:r>
            <a:r>
              <a:rPr lang="en-GB" err="1"/>
              <a:t>responsabilité</a:t>
            </a:r>
            <a:r>
              <a:rPr lang="en-GB"/>
              <a:t> des </a:t>
            </a:r>
            <a:r>
              <a:rPr lang="en-GB" err="1"/>
              <a:t>informations</a:t>
            </a:r>
            <a:r>
              <a:rPr lang="en-GB"/>
              <a:t> </a:t>
            </a:r>
            <a:r>
              <a:rPr lang="en-GB" err="1"/>
              <a:t>contenues</a:t>
            </a:r>
            <a:r>
              <a:rPr lang="en-GB"/>
              <a:t> dans </a:t>
            </a:r>
            <a:r>
              <a:rPr lang="en-GB" err="1"/>
              <a:t>cette</a:t>
            </a:r>
            <a:r>
              <a:rPr lang="en-GB"/>
              <a:t> </a:t>
            </a:r>
            <a:r>
              <a:rPr lang="en-GB" err="1"/>
              <a:t>présentation</a:t>
            </a:r>
            <a:r>
              <a:rPr lang="en-GB"/>
              <a:t> </a:t>
            </a:r>
            <a:r>
              <a:rPr lang="en-GB" err="1"/>
              <a:t>relève</a:t>
            </a:r>
            <a:r>
              <a:rPr lang="en-GB"/>
              <a:t> des auteurs. La reproduction de </a:t>
            </a:r>
            <a:r>
              <a:rPr lang="en-GB" err="1"/>
              <a:t>ce</a:t>
            </a:r>
            <a:r>
              <a:rPr lang="en-GB"/>
              <a:t> </a:t>
            </a:r>
            <a:r>
              <a:rPr lang="en-GB" err="1"/>
              <a:t>contenu</a:t>
            </a:r>
            <a:r>
              <a:rPr lang="en-GB"/>
              <a:t> </a:t>
            </a:r>
            <a:r>
              <a:rPr lang="en-GB" err="1"/>
              <a:t>n’est</a:t>
            </a:r>
            <a:r>
              <a:rPr lang="en-GB"/>
              <a:t> pas </a:t>
            </a:r>
            <a:r>
              <a:rPr lang="en-GB" err="1"/>
              <a:t>autorisée</a:t>
            </a:r>
            <a:r>
              <a:rPr lang="en-GB"/>
              <a:t> sans </a:t>
            </a:r>
            <a:r>
              <a:rPr lang="en-GB" err="1"/>
              <a:t>autorisation</a:t>
            </a:r>
            <a:r>
              <a:rPr lang="en-GB"/>
              <a:t> </a:t>
            </a:r>
            <a:r>
              <a:rPr lang="en-GB" err="1"/>
              <a:t>préalable</a:t>
            </a:r>
            <a:r>
              <a:rPr lang="en-GB"/>
              <a:t>.</a:t>
            </a:r>
          </a:p>
          <a:p>
            <a:endParaRPr lang="en-US">
              <a:ea typeface="Calibri"/>
              <a:cs typeface="Calibri"/>
            </a:endParaRPr>
          </a:p>
        </p:txBody>
      </p:sp>
    </p:spTree>
    <p:extLst>
      <p:ext uri="{BB962C8B-B14F-4D97-AF65-F5344CB8AC3E}">
        <p14:creationId xmlns:p14="http://schemas.microsoft.com/office/powerpoint/2010/main" val="4015805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D7348-DFC6-D341-A5FF-F6609EE86DFD}"/>
              </a:ext>
            </a:extLst>
          </p:cNvPr>
          <p:cNvSpPr>
            <a:spLocks noGrp="1"/>
          </p:cNvSpPr>
          <p:nvPr>
            <p:ph type="ctrTitle"/>
          </p:nvPr>
        </p:nvSpPr>
        <p:spPr/>
        <p:txBody>
          <a:bodyPr>
            <a:normAutofit/>
          </a:bodyPr>
          <a:lstStyle/>
          <a:p>
            <a:r>
              <a:rPr lang="en-GB" err="1">
                <a:solidFill>
                  <a:srgbClr val="FFFFFF"/>
                </a:solidFill>
                <a:ea typeface="Calibri"/>
                <a:cs typeface="Calibri"/>
              </a:rPr>
              <a:t>Présentation</a:t>
            </a:r>
            <a:r>
              <a:rPr lang="en-GB">
                <a:solidFill>
                  <a:srgbClr val="FFFFFF"/>
                </a:solidFill>
                <a:ea typeface="Calibri"/>
                <a:cs typeface="Calibri"/>
              </a:rPr>
              <a:t> du </a:t>
            </a:r>
            <a:r>
              <a:rPr lang="en-GB" err="1">
                <a:solidFill>
                  <a:srgbClr val="FFFFFF"/>
                </a:solidFill>
                <a:ea typeface="Calibri"/>
                <a:cs typeface="Calibri"/>
              </a:rPr>
              <a:t>projet</a:t>
            </a:r>
            <a:r>
              <a:rPr lang="en-GB">
                <a:solidFill>
                  <a:srgbClr val="FFFFFF"/>
                </a:solidFill>
                <a:ea typeface="Calibri"/>
                <a:cs typeface="Calibri"/>
              </a:rPr>
              <a:t> PASSAD-</a:t>
            </a:r>
            <a:r>
              <a:rPr lang="en-GB" err="1">
                <a:solidFill>
                  <a:srgbClr val="FFFFFF"/>
                </a:solidFill>
                <a:ea typeface="Calibri"/>
                <a:cs typeface="Calibri"/>
              </a:rPr>
              <a:t>Forêts</a:t>
            </a:r>
            <a:endParaRPr lang="en-GB" err="1">
              <a:ea typeface="Calibri"/>
              <a:cs typeface="Calibri"/>
            </a:endParaRPr>
          </a:p>
        </p:txBody>
      </p:sp>
    </p:spTree>
    <p:extLst>
      <p:ext uri="{BB962C8B-B14F-4D97-AF65-F5344CB8AC3E}">
        <p14:creationId xmlns:p14="http://schemas.microsoft.com/office/powerpoint/2010/main" val="279307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0FA68-43D4-C744-92EE-9DB95DE9AE0C}"/>
              </a:ext>
            </a:extLst>
          </p:cNvPr>
          <p:cNvSpPr>
            <a:spLocks noGrp="1"/>
          </p:cNvSpPr>
          <p:nvPr>
            <p:ph type="title"/>
          </p:nvPr>
        </p:nvSpPr>
        <p:spPr>
          <a:xfrm>
            <a:off x="738307" y="161365"/>
            <a:ext cx="10515600" cy="875186"/>
          </a:xfrm>
          <a:noFill/>
          <a:ln>
            <a:noFill/>
          </a:ln>
        </p:spPr>
        <p:txBody>
          <a:bodyPr spcFirstLastPara="1" wrap="square" lIns="91425" tIns="45700" rIns="91425" bIns="45700" anchor="b" anchorCtr="0">
            <a:noAutofit/>
          </a:bodyPr>
          <a:lstStyle/>
          <a:p>
            <a:pPr>
              <a:buClr>
                <a:srgbClr val="27AE60"/>
              </a:buClr>
              <a:buSzPts val="4000"/>
              <a:buFont typeface="Arial"/>
            </a:pPr>
            <a:r>
              <a:rPr lang="fr-FR" sz="5400">
                <a:solidFill>
                  <a:schemeClr val="accent1"/>
                </a:solidFill>
                <a:ea typeface="Calibri"/>
                <a:cs typeface="Calibri"/>
              </a:rPr>
              <a:t>Introduction au FLEGT PASSAD-Forêt</a:t>
            </a:r>
          </a:p>
        </p:txBody>
      </p:sp>
      <p:sp>
        <p:nvSpPr>
          <p:cNvPr id="3" name="Title 1">
            <a:extLst>
              <a:ext uri="{FF2B5EF4-FFF2-40B4-BE49-F238E27FC236}">
                <a16:creationId xmlns:a16="http://schemas.microsoft.com/office/drawing/2014/main" id="{0DDDB150-B4BD-8014-1583-D888C6EDC016}"/>
              </a:ext>
            </a:extLst>
          </p:cNvPr>
          <p:cNvSpPr txBox="1">
            <a:spLocks/>
          </p:cNvSpPr>
          <p:nvPr/>
        </p:nvSpPr>
        <p:spPr>
          <a:xfrm>
            <a:off x="845884" y="1226105"/>
            <a:ext cx="11106874" cy="494729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nSpc>
                <a:spcPct val="100000"/>
              </a:lnSpc>
              <a:spcBef>
                <a:spcPts val="0"/>
              </a:spcBef>
            </a:pPr>
            <a:r>
              <a:rPr lang="fr-FR" sz="2000" noProof="0">
                <a:solidFill>
                  <a:schemeClr val="tx1"/>
                </a:solidFill>
              </a:rPr>
              <a:t>Le PASSAD s’inscrit dans le plan d’action pluriannuel </a:t>
            </a:r>
            <a:r>
              <a:rPr lang="fr-FR" sz="2000">
                <a:solidFill>
                  <a:schemeClr val="tx1"/>
                </a:solidFill>
              </a:rPr>
              <a:t>de la Délégation de l'UE en</a:t>
            </a:r>
            <a:r>
              <a:rPr lang="fr-FR" sz="2000" noProof="0">
                <a:solidFill>
                  <a:schemeClr val="tx1"/>
                </a:solidFill>
              </a:rPr>
              <a:t> faveur de la République de Côte d’Ivoire pour 2023-2024. </a:t>
            </a:r>
            <a:br>
              <a:rPr lang="fr-FR" sz="2000" noProof="0"/>
            </a:br>
            <a:endParaRPr lang="fr-FR" sz="2000" noProof="0">
              <a:solidFill>
                <a:schemeClr val="tx1"/>
              </a:solidFill>
            </a:endParaRPr>
          </a:p>
          <a:p>
            <a:pPr>
              <a:lnSpc>
                <a:spcPct val="100000"/>
              </a:lnSpc>
              <a:spcBef>
                <a:spcPts val="0"/>
              </a:spcBef>
            </a:pPr>
            <a:r>
              <a:rPr lang="fr-FR" sz="2000" noProof="0">
                <a:solidFill>
                  <a:schemeClr val="tx1"/>
                </a:solidFill>
              </a:rPr>
              <a:t>Le PASSAD inclut deux </a:t>
            </a:r>
            <a:r>
              <a:rPr lang="fr-FR" sz="2000">
                <a:solidFill>
                  <a:schemeClr val="tx1"/>
                </a:solidFill>
              </a:rPr>
              <a:t>grands</a:t>
            </a:r>
            <a:r>
              <a:rPr lang="fr-FR" sz="2000" noProof="0">
                <a:solidFill>
                  <a:schemeClr val="tx1"/>
                </a:solidFill>
              </a:rPr>
              <a:t> axes d’intervention :</a:t>
            </a:r>
            <a:endParaRPr lang="fr-FR" sz="2000" noProof="0">
              <a:solidFill>
                <a:schemeClr val="tx1"/>
              </a:solidFill>
              <a:ea typeface="Calibri"/>
              <a:cs typeface="Calibri"/>
            </a:endParaRPr>
          </a:p>
          <a:p>
            <a:pPr marL="323850" indent="-323850">
              <a:lnSpc>
                <a:spcPct val="100000"/>
              </a:lnSpc>
              <a:spcBef>
                <a:spcPts val="0"/>
              </a:spcBef>
              <a:buFont typeface="Arial" panose="020B0604020202020204" pitchFamily="34" charset="0"/>
              <a:buChar char="•"/>
            </a:pPr>
            <a:r>
              <a:rPr lang="fr-FR" sz="2000" noProof="0">
                <a:solidFill>
                  <a:schemeClr val="tx1"/>
                </a:solidFill>
              </a:rPr>
              <a:t>Développement de capacités de production et de gestion de ressources sylvicoles durables : PASSAD-Forêt</a:t>
            </a:r>
            <a:endParaRPr lang="fr-FR" sz="2000" noProof="0">
              <a:solidFill>
                <a:schemeClr val="tx1"/>
              </a:solidFill>
              <a:ea typeface="Calibri"/>
              <a:cs typeface="Calibri"/>
            </a:endParaRPr>
          </a:p>
          <a:p>
            <a:pPr marL="323850" indent="-323850">
              <a:lnSpc>
                <a:spcPct val="100000"/>
              </a:lnSpc>
              <a:spcBef>
                <a:spcPts val="0"/>
              </a:spcBef>
              <a:buFont typeface="Arial" panose="020B0604020202020204" pitchFamily="34" charset="0"/>
              <a:buChar char="•"/>
            </a:pPr>
            <a:r>
              <a:rPr lang="fr-FR" sz="2000">
                <a:solidFill>
                  <a:schemeClr val="tx1"/>
                </a:solidFill>
              </a:rPr>
              <a:t>Développement de capacités de transformation, distribution et de consommation agroalimentaire durables : PASSAD-Agroalimentaire</a:t>
            </a:r>
            <a:endParaRPr lang="fr-FR" sz="2000">
              <a:solidFill>
                <a:schemeClr val="tx1"/>
              </a:solidFill>
              <a:ea typeface="Calibri"/>
              <a:cs typeface="Calibri"/>
            </a:endParaRPr>
          </a:p>
          <a:p>
            <a:pPr>
              <a:lnSpc>
                <a:spcPct val="100000"/>
              </a:lnSpc>
              <a:spcBef>
                <a:spcPts val="0"/>
              </a:spcBef>
            </a:pPr>
            <a:endParaRPr lang="fr-FR" sz="2000">
              <a:solidFill>
                <a:schemeClr val="tx1"/>
              </a:solidFill>
            </a:endParaRPr>
          </a:p>
          <a:p>
            <a:pPr>
              <a:lnSpc>
                <a:spcPct val="100000"/>
              </a:lnSpc>
              <a:spcBef>
                <a:spcPts val="0"/>
              </a:spcBef>
            </a:pPr>
            <a:r>
              <a:rPr lang="fr-FR" sz="2000">
                <a:solidFill>
                  <a:schemeClr val="tx1"/>
                </a:solidFill>
              </a:rPr>
              <a:t>PASSAD-Forêt est mis en œuvre par l’Institut Européen de la Forêt (EFI) </a:t>
            </a:r>
            <a:endParaRPr lang="fr-FR" sz="2000">
              <a:solidFill>
                <a:schemeClr val="tx1"/>
              </a:solidFill>
              <a:ea typeface="Calibri"/>
              <a:cs typeface="Calibri"/>
            </a:endParaRPr>
          </a:p>
          <a:p>
            <a:pPr marL="323850" indent="-323850">
              <a:lnSpc>
                <a:spcPct val="100000"/>
              </a:lnSpc>
              <a:spcBef>
                <a:spcPts val="600"/>
              </a:spcBef>
              <a:buFont typeface="Arial" panose="020B0604020202020204" pitchFamily="34" charset="0"/>
              <a:buChar char="•"/>
            </a:pPr>
            <a:r>
              <a:rPr lang="fr-FR" sz="2000" noProof="0">
                <a:solidFill>
                  <a:schemeClr val="tx1"/>
                </a:solidFill>
              </a:rPr>
              <a:t>Durée de 2024-2029, budget total de 14 </a:t>
            </a:r>
            <a:r>
              <a:rPr lang="fr-FR" sz="2000">
                <a:solidFill>
                  <a:schemeClr val="tx1"/>
                </a:solidFill>
              </a:rPr>
              <a:t>M</a:t>
            </a:r>
            <a:r>
              <a:rPr lang="fr-FR" sz="2000" noProof="0">
                <a:solidFill>
                  <a:schemeClr val="tx1"/>
                </a:solidFill>
              </a:rPr>
              <a:t>€, lancement </a:t>
            </a:r>
            <a:r>
              <a:rPr lang="fr-FR" sz="2000">
                <a:solidFill>
                  <a:schemeClr val="tx1"/>
                </a:solidFill>
              </a:rPr>
              <a:t>en</a:t>
            </a:r>
            <a:r>
              <a:rPr lang="fr-FR" sz="2000" noProof="0">
                <a:solidFill>
                  <a:schemeClr val="tx1"/>
                </a:solidFill>
              </a:rPr>
              <a:t> janvier 2025</a:t>
            </a:r>
            <a:endParaRPr lang="fr-FR" sz="2000" noProof="0">
              <a:solidFill>
                <a:schemeClr val="tx1"/>
              </a:solidFill>
              <a:ea typeface="Calibri"/>
              <a:cs typeface="Calibri"/>
            </a:endParaRPr>
          </a:p>
          <a:p>
            <a:pPr marL="323850" indent="-323850">
              <a:lnSpc>
                <a:spcPct val="100000"/>
              </a:lnSpc>
              <a:spcBef>
                <a:spcPts val="600"/>
              </a:spcBef>
              <a:buFont typeface="Arial" panose="020B0604020202020204" pitchFamily="34" charset="0"/>
              <a:buChar char="•"/>
            </a:pPr>
            <a:r>
              <a:rPr lang="fr-FR" sz="2000" noProof="0">
                <a:solidFill>
                  <a:schemeClr val="tx1"/>
                </a:solidFill>
              </a:rPr>
              <a:t>Comité techni</a:t>
            </a:r>
            <a:r>
              <a:rPr lang="fr-FR" sz="2000">
                <a:solidFill>
                  <a:schemeClr val="tx1"/>
                </a:solidFill>
              </a:rPr>
              <a:t>que</a:t>
            </a:r>
            <a:r>
              <a:rPr lang="fr-FR" sz="2000" noProof="0">
                <a:solidFill>
                  <a:schemeClr val="tx1"/>
                </a:solidFill>
              </a:rPr>
              <a:t> place composé des principaux partenaires et bénéficiaires</a:t>
            </a:r>
            <a:r>
              <a:rPr lang="fr-FR" sz="2000">
                <a:solidFill>
                  <a:schemeClr val="tx1"/>
                </a:solidFill>
              </a:rPr>
              <a:t>, notamment le MINEF, la BEI et EFI</a:t>
            </a:r>
            <a:endParaRPr lang="fr-FR" sz="2000">
              <a:solidFill>
                <a:schemeClr val="tx1"/>
              </a:solidFill>
              <a:ea typeface="Calibri"/>
              <a:cs typeface="Calibri"/>
            </a:endParaRPr>
          </a:p>
          <a:p>
            <a:pPr>
              <a:lnSpc>
                <a:spcPct val="100000"/>
              </a:lnSpc>
              <a:spcBef>
                <a:spcPts val="600"/>
              </a:spcBef>
            </a:pPr>
            <a:r>
              <a:rPr lang="fr-FR" sz="2000" noProof="0">
                <a:solidFill>
                  <a:schemeClr val="tx1"/>
                </a:solidFill>
                <a:ea typeface="Calibri"/>
                <a:cs typeface="Calibri"/>
              </a:rPr>
              <a:t>Objectif général : </a:t>
            </a:r>
            <a:r>
              <a:rPr lang="fr-FR" sz="2000" b="1" noProof="0">
                <a:solidFill>
                  <a:schemeClr val="tx1"/>
                </a:solidFill>
                <a:ea typeface="Calibri"/>
                <a:cs typeface="Calibri"/>
              </a:rPr>
              <a:t>renforcement de la gestion durable et inclusive des ressources sylvicoles en Côte d’Ivoire</a:t>
            </a:r>
          </a:p>
        </p:txBody>
      </p:sp>
    </p:spTree>
    <p:extLst>
      <p:ext uri="{BB962C8B-B14F-4D97-AF65-F5344CB8AC3E}">
        <p14:creationId xmlns:p14="http://schemas.microsoft.com/office/powerpoint/2010/main" val="4280880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25256-085C-CD4E-B997-7EDC9457B6EB}"/>
              </a:ext>
            </a:extLst>
          </p:cNvPr>
          <p:cNvSpPr>
            <a:spLocks noGrp="1"/>
          </p:cNvSpPr>
          <p:nvPr>
            <p:ph type="title"/>
          </p:nvPr>
        </p:nvSpPr>
        <p:spPr/>
        <p:txBody>
          <a:bodyPr/>
          <a:lstStyle/>
          <a:p>
            <a:r>
              <a:rPr lang="fr-FR" b="1" noProof="0"/>
              <a:t>Objectifs spécifiques du PASSAD-Forêt</a:t>
            </a:r>
            <a:endParaRPr lang="fr-FR" noProof="0"/>
          </a:p>
        </p:txBody>
      </p:sp>
      <p:sp>
        <p:nvSpPr>
          <p:cNvPr id="3" name="Text Placeholder 2">
            <a:extLst>
              <a:ext uri="{FF2B5EF4-FFF2-40B4-BE49-F238E27FC236}">
                <a16:creationId xmlns:a16="http://schemas.microsoft.com/office/drawing/2014/main" id="{159103D0-CC48-F04D-A986-6710CBD60954}"/>
              </a:ext>
            </a:extLst>
          </p:cNvPr>
          <p:cNvSpPr>
            <a:spLocks noGrp="1"/>
          </p:cNvSpPr>
          <p:nvPr>
            <p:ph type="body" sz="quarter" idx="13"/>
          </p:nvPr>
        </p:nvSpPr>
        <p:spPr>
          <a:xfrm>
            <a:off x="1163582" y="3178481"/>
            <a:ext cx="2773788" cy="2370544"/>
          </a:xfrm>
        </p:spPr>
        <p:txBody>
          <a:bodyPr>
            <a:normAutofit/>
          </a:bodyPr>
          <a:lstStyle/>
          <a:p>
            <a:pPr indent="1270"/>
            <a:r>
              <a:rPr lang="fr-FR" sz="1600" noProof="0"/>
              <a:t> Renforcement de la mise en œuvre de la SPREF en synergie avec le financement de la BEI et </a:t>
            </a:r>
            <a:r>
              <a:rPr lang="fr-FR" sz="1600"/>
              <a:t>en cohérence</a:t>
            </a:r>
            <a:r>
              <a:rPr lang="fr-FR" sz="1600" noProof="0"/>
              <a:t> avec les stratégies genre</a:t>
            </a:r>
            <a:endParaRPr lang="fr-FR" sz="1600" b="1" i="1" noProof="0">
              <a:ea typeface="Calibri"/>
              <a:cs typeface="Calibri"/>
            </a:endParaRPr>
          </a:p>
          <a:p>
            <a:pPr indent="1270"/>
            <a:endParaRPr lang="fr-FR" noProof="0">
              <a:ea typeface="Calibri"/>
              <a:cs typeface="Calibri"/>
            </a:endParaRPr>
          </a:p>
        </p:txBody>
      </p:sp>
      <p:sp>
        <p:nvSpPr>
          <p:cNvPr id="4" name="Text Placeholder 3">
            <a:extLst>
              <a:ext uri="{FF2B5EF4-FFF2-40B4-BE49-F238E27FC236}">
                <a16:creationId xmlns:a16="http://schemas.microsoft.com/office/drawing/2014/main" id="{3F8354A0-C5CB-A940-8ED5-9E0058BB7FC6}"/>
              </a:ext>
            </a:extLst>
          </p:cNvPr>
          <p:cNvSpPr>
            <a:spLocks noGrp="1"/>
          </p:cNvSpPr>
          <p:nvPr>
            <p:ph type="body" sz="quarter" idx="14"/>
          </p:nvPr>
        </p:nvSpPr>
        <p:spPr>
          <a:xfrm>
            <a:off x="4949792" y="3250967"/>
            <a:ext cx="2421163" cy="2141944"/>
          </a:xfrm>
        </p:spPr>
        <p:txBody>
          <a:bodyPr>
            <a:normAutofit/>
          </a:bodyPr>
          <a:lstStyle/>
          <a:p>
            <a:r>
              <a:rPr lang="fr-FR" sz="1600" noProof="0"/>
              <a:t>Mise en œuvre de l’APV FLEGT et développement des capacités de production et de gestion durables de la filière sylvicole (avec une attention particulière à la participation des femmes)</a:t>
            </a:r>
          </a:p>
          <a:p>
            <a:endParaRPr lang="fr-FR" noProof="0"/>
          </a:p>
        </p:txBody>
      </p:sp>
      <p:sp>
        <p:nvSpPr>
          <p:cNvPr id="5" name="Text Placeholder 4">
            <a:extLst>
              <a:ext uri="{FF2B5EF4-FFF2-40B4-BE49-F238E27FC236}">
                <a16:creationId xmlns:a16="http://schemas.microsoft.com/office/drawing/2014/main" id="{38DAD352-97B1-DA42-8775-73579995A36A}"/>
              </a:ext>
            </a:extLst>
          </p:cNvPr>
          <p:cNvSpPr>
            <a:spLocks noGrp="1"/>
          </p:cNvSpPr>
          <p:nvPr>
            <p:ph type="body" sz="quarter" idx="15"/>
          </p:nvPr>
        </p:nvSpPr>
        <p:spPr>
          <a:xfrm>
            <a:off x="8494022" y="2593831"/>
            <a:ext cx="2773788" cy="2955194"/>
          </a:xfrm>
        </p:spPr>
        <p:txBody>
          <a:bodyPr>
            <a:normAutofit/>
          </a:bodyPr>
          <a:lstStyle/>
          <a:p>
            <a:pPr indent="1270"/>
            <a:r>
              <a:rPr lang="fr-FR" sz="1600" noProof="0"/>
              <a:t>Développement d’un système sylvicole inclusif </a:t>
            </a:r>
            <a:r>
              <a:rPr lang="fr-FR" sz="1600"/>
              <a:t>et durable</a:t>
            </a:r>
            <a:r>
              <a:rPr lang="fr-FR" sz="1600" noProof="0"/>
              <a:t> dans le domaine rural, en lien avec les stratégies nationales et régionales</a:t>
            </a:r>
            <a:endParaRPr lang="fr-FR"/>
          </a:p>
        </p:txBody>
      </p:sp>
      <p:sp>
        <p:nvSpPr>
          <p:cNvPr id="6" name="Rectangle: Rounded Corners 5">
            <a:extLst>
              <a:ext uri="{FF2B5EF4-FFF2-40B4-BE49-F238E27FC236}">
                <a16:creationId xmlns:a16="http://schemas.microsoft.com/office/drawing/2014/main" id="{9A98E59B-525A-1637-7987-AF8639B63B51}"/>
              </a:ext>
            </a:extLst>
          </p:cNvPr>
          <p:cNvSpPr/>
          <p:nvPr/>
        </p:nvSpPr>
        <p:spPr>
          <a:xfrm>
            <a:off x="2291829" y="4999464"/>
            <a:ext cx="2096430" cy="9144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err="1">
                <a:solidFill>
                  <a:schemeClr val="tx1"/>
                </a:solidFill>
              </a:rPr>
              <a:t>Appui</a:t>
            </a:r>
            <a:r>
              <a:rPr lang="en-US" sz="2800" b="1">
                <a:solidFill>
                  <a:schemeClr val="tx1"/>
                </a:solidFill>
              </a:rPr>
              <a:t> BEI</a:t>
            </a:r>
          </a:p>
        </p:txBody>
      </p:sp>
      <p:sp>
        <p:nvSpPr>
          <p:cNvPr id="7" name="Rectangle: Rounded Corners 6">
            <a:extLst>
              <a:ext uri="{FF2B5EF4-FFF2-40B4-BE49-F238E27FC236}">
                <a16:creationId xmlns:a16="http://schemas.microsoft.com/office/drawing/2014/main" id="{76A2C665-3628-8C14-8D52-286A2C22BA78}"/>
              </a:ext>
            </a:extLst>
          </p:cNvPr>
          <p:cNvSpPr/>
          <p:nvPr/>
        </p:nvSpPr>
        <p:spPr>
          <a:xfrm>
            <a:off x="5983808" y="5058937"/>
            <a:ext cx="2096430" cy="9144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err="1">
                <a:solidFill>
                  <a:schemeClr val="tx1"/>
                </a:solidFill>
              </a:rPr>
              <a:t>Appui</a:t>
            </a:r>
            <a:r>
              <a:rPr lang="en-US" sz="2800" b="1">
                <a:solidFill>
                  <a:schemeClr val="tx1"/>
                </a:solidFill>
              </a:rPr>
              <a:t> APV</a:t>
            </a:r>
          </a:p>
        </p:txBody>
      </p:sp>
      <p:sp>
        <p:nvSpPr>
          <p:cNvPr id="8" name="Rectangle: Rounded Corners 7">
            <a:extLst>
              <a:ext uri="{FF2B5EF4-FFF2-40B4-BE49-F238E27FC236}">
                <a16:creationId xmlns:a16="http://schemas.microsoft.com/office/drawing/2014/main" id="{C24BB4AF-4C69-CD87-29DA-3EF78D156120}"/>
              </a:ext>
            </a:extLst>
          </p:cNvPr>
          <p:cNvSpPr/>
          <p:nvPr/>
        </p:nvSpPr>
        <p:spPr>
          <a:xfrm>
            <a:off x="9762883" y="5058937"/>
            <a:ext cx="2164723" cy="9144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600" b="1">
                <a:solidFill>
                  <a:schemeClr val="tx1"/>
                </a:solidFill>
              </a:rPr>
              <a:t>Sylviculture </a:t>
            </a:r>
            <a:r>
              <a:rPr lang="en-US" sz="2600" b="1" err="1">
                <a:solidFill>
                  <a:schemeClr val="tx1"/>
                </a:solidFill>
              </a:rPr>
              <a:t>familiale</a:t>
            </a:r>
            <a:endParaRPr lang="en-US" sz="2600" b="1">
              <a:solidFill>
                <a:schemeClr val="tx1"/>
              </a:solidFill>
            </a:endParaRPr>
          </a:p>
        </p:txBody>
      </p:sp>
    </p:spTree>
    <p:extLst>
      <p:ext uri="{BB962C8B-B14F-4D97-AF65-F5344CB8AC3E}">
        <p14:creationId xmlns:p14="http://schemas.microsoft.com/office/powerpoint/2010/main" val="1682196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bwMode="auto">
          <a:xfrm>
            <a:off x="2" y="8839200"/>
            <a:ext cx="444500" cy="3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GB"/>
            </a:defPPr>
            <a:lvl1pPr algn="l" rtl="0" fontAlgn="base">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9pPr>
          </a:lstStyle>
          <a:p>
            <a:fld id="{D93B3865-DC1C-44A6-A01C-B6FFCB29C617}" type="slidenum">
              <a:rPr lang="fr-FR" altLang="fr-FR" sz="2133">
                <a:solidFill>
                  <a:srgbClr val="687F00"/>
                </a:solidFill>
                <a:latin typeface="Corbel" panose="020B0503020204020204" pitchFamily="34" charset="0"/>
              </a:rPr>
              <a:pPr/>
              <a:t>6</a:t>
            </a:fld>
            <a:endParaRPr lang="fr-FR" altLang="fr-FR" sz="2133">
              <a:solidFill>
                <a:srgbClr val="687F00"/>
              </a:solidFill>
              <a:latin typeface="Corbel" panose="020B0503020204020204" pitchFamily="34" charset="0"/>
            </a:endParaRPr>
          </a:p>
        </p:txBody>
      </p:sp>
      <p:grpSp>
        <p:nvGrpSpPr>
          <p:cNvPr id="17" name="Groupe 6"/>
          <p:cNvGrpSpPr>
            <a:grpSpLocks/>
          </p:cNvGrpSpPr>
          <p:nvPr/>
        </p:nvGrpSpPr>
        <p:grpSpPr bwMode="auto">
          <a:xfrm>
            <a:off x="191344" y="1604798"/>
            <a:ext cx="2736304" cy="2684941"/>
            <a:chOff x="2020061" y="1283301"/>
            <a:chExt cx="2612312" cy="2548087"/>
          </a:xfrm>
        </p:grpSpPr>
        <p:grpSp>
          <p:nvGrpSpPr>
            <p:cNvPr id="18" name="Group 71"/>
            <p:cNvGrpSpPr>
              <a:grpSpLocks noChangeAspect="1"/>
            </p:cNvGrpSpPr>
            <p:nvPr/>
          </p:nvGrpSpPr>
          <p:grpSpPr bwMode="auto">
            <a:xfrm>
              <a:off x="3150582" y="2815194"/>
              <a:ext cx="507014" cy="1016194"/>
              <a:chOff x="2526619" y="3021146"/>
              <a:chExt cx="1325880" cy="2657425"/>
            </a:xfrm>
          </p:grpSpPr>
          <p:sp>
            <p:nvSpPr>
              <p:cNvPr id="21" name="Rounded Rectangle 72"/>
              <p:cNvSpPr/>
              <p:nvPr/>
            </p:nvSpPr>
            <p:spPr>
              <a:xfrm>
                <a:off x="2526619" y="4539657"/>
                <a:ext cx="1325880" cy="1138914"/>
              </a:xfrm>
              <a:prstGeom prst="roundRect">
                <a:avLst>
                  <a:gd name="adj" fmla="val 5138"/>
                </a:avLst>
              </a:prstGeom>
              <a:solidFill>
                <a:srgbClr val="C11D07"/>
              </a:solidFill>
              <a:ln>
                <a:noFill/>
              </a:ln>
              <a:effectLst>
                <a:outerShdw blurRad="317500" dist="38100" dir="5400000" algn="t" rotWithShape="0">
                  <a:prstClr val="black">
                    <a:alpha val="65000"/>
                  </a:prstClr>
                </a:outerShdw>
              </a:effectLst>
              <a:scene3d>
                <a:camera prst="perspectiveRelaxed" fov="7200000">
                  <a:rot lat="17673596" lon="0" rev="0"/>
                </a:camera>
                <a:lightRig rig="threePt" dir="t">
                  <a:rot lat="0" lon="0" rev="10200000"/>
                </a:lightRig>
              </a:scene3d>
              <a:sp3d extrusionH="38100" prstMaterial="plastic">
                <a:bevelT w="50800" h="50800"/>
              </a:sp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2400"/>
              </a:p>
            </p:txBody>
          </p:sp>
          <p:sp>
            <p:nvSpPr>
              <p:cNvPr id="22" name="Isosceles Triangle 35"/>
              <p:cNvSpPr/>
              <p:nvPr/>
            </p:nvSpPr>
            <p:spPr>
              <a:xfrm>
                <a:off x="2701879" y="3021146"/>
                <a:ext cx="975360" cy="2069623"/>
              </a:xfrm>
              <a:custGeom>
                <a:avLst/>
                <a:gdLst>
                  <a:gd name="connsiteX0" fmla="*/ 509840 w 975360"/>
                  <a:gd name="connsiteY0" fmla="*/ 792 h 2069621"/>
                  <a:gd name="connsiteX1" fmla="*/ 563039 w 975360"/>
                  <a:gd name="connsiteY1" fmla="*/ 10265 h 2069621"/>
                  <a:gd name="connsiteX2" fmla="*/ 975360 w 975360"/>
                  <a:gd name="connsiteY2" fmla="*/ 1885811 h 2069621"/>
                  <a:gd name="connsiteX3" fmla="*/ 487880 w 975360"/>
                  <a:gd name="connsiteY3" fmla="*/ 2069621 h 2069621"/>
                  <a:gd name="connsiteX4" fmla="*/ 400 w 975360"/>
                  <a:gd name="connsiteY4" fmla="*/ 1885811 h 2069621"/>
                  <a:gd name="connsiteX5" fmla="*/ 447 w 975360"/>
                  <a:gd name="connsiteY5" fmla="*/ 1885602 h 2069621"/>
                  <a:gd name="connsiteX6" fmla="*/ 0 w 975360"/>
                  <a:gd name="connsiteY6" fmla="*/ 1885602 h 2069621"/>
                  <a:gd name="connsiteX7" fmla="*/ 410486 w 975360"/>
                  <a:gd name="connsiteY7" fmla="*/ 8836 h 2069621"/>
                  <a:gd name="connsiteX8" fmla="*/ 509840 w 975360"/>
                  <a:gd name="connsiteY8" fmla="*/ 792 h 206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 h="2069621">
                    <a:moveTo>
                      <a:pt x="509840" y="792"/>
                    </a:moveTo>
                    <a:cubicBezTo>
                      <a:pt x="527756" y="1978"/>
                      <a:pt x="545585" y="4458"/>
                      <a:pt x="563039" y="10265"/>
                    </a:cubicBezTo>
                    <a:lnTo>
                      <a:pt x="975360" y="1885811"/>
                    </a:lnTo>
                    <a:cubicBezTo>
                      <a:pt x="975360" y="2008368"/>
                      <a:pt x="757108" y="2069621"/>
                      <a:pt x="487880" y="2069621"/>
                    </a:cubicBezTo>
                    <a:cubicBezTo>
                      <a:pt x="218652" y="2069621"/>
                      <a:pt x="400" y="2008368"/>
                      <a:pt x="400" y="1885811"/>
                    </a:cubicBezTo>
                    <a:cubicBezTo>
                      <a:pt x="416" y="1885741"/>
                      <a:pt x="431" y="1885671"/>
                      <a:pt x="447" y="1885602"/>
                    </a:cubicBezTo>
                    <a:lnTo>
                      <a:pt x="0" y="1885602"/>
                    </a:lnTo>
                    <a:lnTo>
                      <a:pt x="410486" y="8836"/>
                    </a:lnTo>
                    <a:cubicBezTo>
                      <a:pt x="444336" y="757"/>
                      <a:pt x="477232" y="-1367"/>
                      <a:pt x="509840" y="792"/>
                    </a:cubicBezTo>
                    <a:close/>
                  </a:path>
                </a:pathLst>
              </a:custGeom>
              <a:gradFill>
                <a:gsLst>
                  <a:gs pos="0">
                    <a:srgbClr val="F82306"/>
                  </a:gs>
                  <a:gs pos="100000">
                    <a:srgbClr val="A01704"/>
                  </a:gs>
                  <a:gs pos="40000">
                    <a:srgbClr val="F83B22"/>
                  </a:gs>
                </a:gsLst>
                <a:lin ang="240000" scaled="0"/>
              </a:gradFill>
              <a:ln>
                <a:noFill/>
              </a:ln>
              <a:effectLst>
                <a:innerShdw blurRad="317500" dist="50800" dir="3000000">
                  <a:prstClr val="black">
                    <a:alpha val="35000"/>
                  </a:prstClr>
                </a:inn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2400"/>
              </a:p>
            </p:txBody>
          </p:sp>
          <p:sp>
            <p:nvSpPr>
              <p:cNvPr id="23" name="Isosceles Triangle 35"/>
              <p:cNvSpPr/>
              <p:nvPr/>
            </p:nvSpPr>
            <p:spPr>
              <a:xfrm>
                <a:off x="2755327" y="4526636"/>
                <a:ext cx="859138" cy="381923"/>
              </a:xfrm>
              <a:custGeom>
                <a:avLst/>
                <a:gdLst/>
                <a:ahLst/>
                <a:cxnLst/>
                <a:rect l="l" t="t" r="r" b="b"/>
                <a:pathLst>
                  <a:path w="860697" h="384360">
                    <a:moveTo>
                      <a:pt x="70995" y="0"/>
                    </a:moveTo>
                    <a:cubicBezTo>
                      <a:pt x="181101" y="30977"/>
                      <a:pt x="302713" y="47879"/>
                      <a:pt x="430508" y="47879"/>
                    </a:cubicBezTo>
                    <a:cubicBezTo>
                      <a:pt x="558047" y="47879"/>
                      <a:pt x="679426" y="31045"/>
                      <a:pt x="789368" y="226"/>
                    </a:cubicBezTo>
                    <a:lnTo>
                      <a:pt x="860697" y="324684"/>
                    </a:lnTo>
                    <a:cubicBezTo>
                      <a:pt x="727135" y="363624"/>
                      <a:pt x="582050" y="384360"/>
                      <a:pt x="430508" y="384360"/>
                    </a:cubicBezTo>
                    <a:cubicBezTo>
                      <a:pt x="278845" y="384360"/>
                      <a:pt x="133651" y="363591"/>
                      <a:pt x="0" y="324596"/>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4" name="Isosceles Triangle 35"/>
              <p:cNvSpPr/>
              <p:nvPr/>
            </p:nvSpPr>
            <p:spPr>
              <a:xfrm>
                <a:off x="2883992" y="3949600"/>
                <a:ext cx="601809" cy="352865"/>
              </a:xfrm>
              <a:custGeom>
                <a:avLst/>
                <a:gdLst/>
                <a:ahLst/>
                <a:cxnLst/>
                <a:rect l="l" t="t" r="r" b="b"/>
                <a:pathLst>
                  <a:path w="603182" h="353398">
                    <a:moveTo>
                      <a:pt x="68157" y="0"/>
                    </a:moveTo>
                    <a:cubicBezTo>
                      <a:pt x="141180" y="21147"/>
                      <a:pt x="220051" y="31240"/>
                      <a:pt x="302056" y="31240"/>
                    </a:cubicBezTo>
                    <a:cubicBezTo>
                      <a:pt x="383587" y="31240"/>
                      <a:pt x="462020" y="21263"/>
                      <a:pt x="534675" y="299"/>
                    </a:cubicBezTo>
                    <a:lnTo>
                      <a:pt x="603182" y="311919"/>
                    </a:lnTo>
                    <a:cubicBezTo>
                      <a:pt x="508278" y="338955"/>
                      <a:pt x="407075" y="353398"/>
                      <a:pt x="302056" y="353398"/>
                    </a:cubicBezTo>
                    <a:cubicBezTo>
                      <a:pt x="196690" y="353398"/>
                      <a:pt x="95166" y="338859"/>
                      <a:pt x="0" y="311618"/>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5" name="Isosceles Triangle 35"/>
              <p:cNvSpPr/>
              <p:nvPr/>
            </p:nvSpPr>
            <p:spPr>
              <a:xfrm>
                <a:off x="3008504" y="3430684"/>
                <a:ext cx="352784" cy="282291"/>
              </a:xfrm>
              <a:custGeom>
                <a:avLst/>
                <a:gdLst/>
                <a:ahLst/>
                <a:cxnLst/>
                <a:rect l="l" t="t" r="r" b="b"/>
                <a:pathLst>
                  <a:path w="353718" h="280374">
                    <a:moveTo>
                      <a:pt x="56505" y="0"/>
                    </a:moveTo>
                    <a:cubicBezTo>
                      <a:pt x="95458" y="7520"/>
                      <a:pt x="136018" y="11189"/>
                      <a:pt x="177626" y="11189"/>
                    </a:cubicBezTo>
                    <a:cubicBezTo>
                      <a:pt x="218579" y="11189"/>
                      <a:pt x="258515" y="7635"/>
                      <a:pt x="296925" y="462"/>
                    </a:cubicBezTo>
                    <a:lnTo>
                      <a:pt x="353718" y="258800"/>
                    </a:lnTo>
                    <a:cubicBezTo>
                      <a:pt x="297487" y="273547"/>
                      <a:pt x="238387" y="280374"/>
                      <a:pt x="177626" y="280374"/>
                    </a:cubicBezTo>
                    <a:cubicBezTo>
                      <a:pt x="116307" y="280374"/>
                      <a:pt x="56679" y="273421"/>
                      <a:pt x="0" y="258343"/>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26" name="Isosceles Triangle 35"/>
              <p:cNvSpPr/>
              <p:nvPr/>
            </p:nvSpPr>
            <p:spPr>
              <a:xfrm>
                <a:off x="2792681" y="3231419"/>
                <a:ext cx="377686" cy="2059064"/>
              </a:xfrm>
              <a:custGeom>
                <a:avLst/>
                <a:gdLst/>
                <a:ahLst/>
                <a:cxnLst/>
                <a:rect l="l" t="t" r="r" b="b"/>
                <a:pathLst>
                  <a:path w="378767" h="2058550">
                    <a:moveTo>
                      <a:pt x="378767" y="0"/>
                    </a:moveTo>
                    <a:lnTo>
                      <a:pt x="221834" y="2058550"/>
                    </a:lnTo>
                    <a:cubicBezTo>
                      <a:pt x="131841" y="2048309"/>
                      <a:pt x="54775" y="2028807"/>
                      <a:pt x="0" y="1999947"/>
                    </a:cubicBezTo>
                    <a:lnTo>
                      <a:pt x="259148" y="285117"/>
                    </a:lnTo>
                    <a:lnTo>
                      <a:pt x="319782" y="7894"/>
                    </a:lnTo>
                    <a:cubicBezTo>
                      <a:pt x="339721" y="3135"/>
                      <a:pt x="359328" y="443"/>
                      <a:pt x="378767" y="0"/>
                    </a:cubicBezTo>
                    <a:close/>
                  </a:path>
                </a:pathLst>
              </a:custGeom>
              <a:solidFill>
                <a:schemeClr val="bg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2400"/>
              </a:p>
            </p:txBody>
          </p:sp>
          <p:sp>
            <p:nvSpPr>
              <p:cNvPr id="27" name="Isosceles Triangle 35"/>
              <p:cNvSpPr/>
              <p:nvPr/>
            </p:nvSpPr>
            <p:spPr>
              <a:xfrm>
                <a:off x="3083212" y="3231420"/>
                <a:ext cx="149415" cy="2067365"/>
              </a:xfrm>
              <a:custGeom>
                <a:avLst/>
                <a:gdLst/>
                <a:ahLst/>
                <a:cxnLst/>
                <a:rect l="l" t="t" r="r" b="b"/>
                <a:pathLst>
                  <a:path w="153711" h="2068782">
                    <a:moveTo>
                      <a:pt x="117624" y="0"/>
                    </a:moveTo>
                    <a:lnTo>
                      <a:pt x="153711" y="2067454"/>
                    </a:lnTo>
                    <a:cubicBezTo>
                      <a:pt x="138761" y="2068584"/>
                      <a:pt x="123595" y="2068782"/>
                      <a:pt x="108264" y="2068782"/>
                    </a:cubicBezTo>
                    <a:cubicBezTo>
                      <a:pt x="71048" y="2068782"/>
                      <a:pt x="34806" y="2067612"/>
                      <a:pt x="0" y="2064968"/>
                    </a:cubicBezTo>
                    <a:lnTo>
                      <a:pt x="100882" y="62"/>
                    </a:lnTo>
                    <a:close/>
                  </a:path>
                </a:pathLst>
              </a:custGeom>
              <a:solidFill>
                <a:schemeClr val="bg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2400"/>
              </a:p>
            </p:txBody>
          </p:sp>
        </p:grpSp>
        <p:cxnSp>
          <p:nvCxnSpPr>
            <p:cNvPr id="19" name="Straight Connector 107"/>
            <p:cNvCxnSpPr>
              <a:cxnSpLocks/>
              <a:stCxn id="22" idx="0"/>
            </p:cNvCxnSpPr>
            <p:nvPr/>
          </p:nvCxnSpPr>
          <p:spPr>
            <a:xfrm flipV="1">
              <a:off x="3412563" y="2285587"/>
              <a:ext cx="0" cy="52991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52"/>
            <p:cNvSpPr txBox="1">
              <a:spLocks noChangeArrowheads="1"/>
            </p:cNvSpPr>
            <p:nvPr/>
          </p:nvSpPr>
          <p:spPr bwMode="auto">
            <a:xfrm>
              <a:off x="2020061" y="1283301"/>
              <a:ext cx="2612312" cy="90565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867" b="1">
                  <a:solidFill>
                    <a:srgbClr val="000000"/>
                  </a:solidFill>
                  <a:latin typeface="Palatino Linotype" panose="02040502050505030304" pitchFamily="18" charset="0"/>
                </a:rPr>
                <a:t>Signature et ratification de </a:t>
              </a:r>
              <a:r>
                <a:rPr lang="en-US" altLang="en-US" sz="1867" b="1" err="1">
                  <a:solidFill>
                    <a:srgbClr val="000000"/>
                  </a:solidFill>
                  <a:latin typeface="Palatino Linotype" panose="02040502050505030304" pitchFamily="18" charset="0"/>
                </a:rPr>
                <a:t>l’APV</a:t>
              </a:r>
              <a:r>
                <a:rPr lang="en-US" altLang="en-US" sz="1867" b="1">
                  <a:solidFill>
                    <a:srgbClr val="000000"/>
                  </a:solidFill>
                  <a:latin typeface="Palatino Linotype" panose="02040502050505030304" pitchFamily="18" charset="0"/>
                </a:rPr>
                <a:t> – </a:t>
              </a:r>
            </a:p>
            <a:p>
              <a:pPr algn="ctr"/>
              <a:r>
                <a:rPr lang="en-US" altLang="en-US" sz="1867" b="1" err="1">
                  <a:solidFill>
                    <a:srgbClr val="000000"/>
                  </a:solidFill>
                  <a:latin typeface="Palatino Linotype" panose="02040502050505030304" pitchFamily="18" charset="0"/>
                </a:rPr>
                <a:t>Pré</a:t>
              </a:r>
              <a:r>
                <a:rPr lang="en-US" altLang="en-US" sz="1867" b="1">
                  <a:solidFill>
                    <a:srgbClr val="000000"/>
                  </a:solidFill>
                  <a:latin typeface="Palatino Linotype" panose="02040502050505030304" pitchFamily="18" charset="0"/>
                </a:rPr>
                <a:t>-CCMO </a:t>
              </a:r>
            </a:p>
          </p:txBody>
        </p:sp>
      </p:grpSp>
      <p:grpSp>
        <p:nvGrpSpPr>
          <p:cNvPr id="58" name="Group 15"/>
          <p:cNvGrpSpPr>
            <a:grpSpLocks/>
          </p:cNvGrpSpPr>
          <p:nvPr/>
        </p:nvGrpSpPr>
        <p:grpSpPr bwMode="auto">
          <a:xfrm rot="-704622">
            <a:off x="10601547" y="2231826"/>
            <a:ext cx="1550347" cy="1031909"/>
            <a:chOff x="6807061" y="3109929"/>
            <a:chExt cx="1244602" cy="593190"/>
          </a:xfrm>
        </p:grpSpPr>
        <p:sp>
          <p:nvSpPr>
            <p:cNvPr id="59" name="Rectangle 1"/>
            <p:cNvSpPr/>
            <p:nvPr/>
          </p:nvSpPr>
          <p:spPr>
            <a:xfrm>
              <a:off x="6870681" y="3109929"/>
              <a:ext cx="1123040" cy="593190"/>
            </a:xfrm>
            <a:custGeom>
              <a:avLst/>
              <a:gdLst/>
              <a:ahLst/>
              <a:cxnLst/>
              <a:rect l="l" t="t" r="r" b="b"/>
              <a:pathLst>
                <a:path w="4235395" h="4162644">
                  <a:moveTo>
                    <a:pt x="4235395" y="0"/>
                  </a:moveTo>
                  <a:lnTo>
                    <a:pt x="4235395" y="4019636"/>
                  </a:lnTo>
                  <a:lnTo>
                    <a:pt x="140197" y="4162644"/>
                  </a:lnTo>
                  <a:lnTo>
                    <a:pt x="0" y="147903"/>
                  </a:lnTo>
                  <a:close/>
                </a:path>
              </a:pathLst>
            </a:custGeom>
            <a:gradFill flip="none" rotWithShape="1">
              <a:gsLst>
                <a:gs pos="100000">
                  <a:srgbClr val="EEB000"/>
                </a:gs>
                <a:gs pos="0">
                  <a:srgbClr val="FFE115"/>
                </a:gs>
                <a:gs pos="58000">
                  <a:srgbClr val="FFE321"/>
                </a:gs>
              </a:gsLst>
              <a:lin ang="18900000" scaled="1"/>
              <a:tileRect/>
            </a:gradFill>
            <a:ln>
              <a:solidFill>
                <a:srgbClr val="FF0000"/>
              </a:solidFill>
            </a:ln>
            <a:effectLst>
              <a:outerShdw blurRad="762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60" name="TextBox 96"/>
            <p:cNvSpPr txBox="1">
              <a:spLocks noChangeArrowheads="1"/>
            </p:cNvSpPr>
            <p:nvPr/>
          </p:nvSpPr>
          <p:spPr bwMode="auto">
            <a:xfrm>
              <a:off x="6807061" y="3221629"/>
              <a:ext cx="1244602" cy="38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467" b="1"/>
                <a:t>Pret pour </a:t>
              </a:r>
              <a:r>
                <a:rPr lang="en-US" altLang="en-US" sz="1467" b="1" err="1"/>
                <a:t>autorisations</a:t>
              </a:r>
              <a:r>
                <a:rPr lang="en-US" altLang="en-US" sz="1467" b="1"/>
                <a:t> FLEGT</a:t>
              </a:r>
            </a:p>
          </p:txBody>
        </p:sp>
      </p:grpSp>
      <p:grpSp>
        <p:nvGrpSpPr>
          <p:cNvPr id="65" name="Group 5"/>
          <p:cNvGrpSpPr/>
          <p:nvPr/>
        </p:nvGrpSpPr>
        <p:grpSpPr>
          <a:xfrm>
            <a:off x="311043" y="4462851"/>
            <a:ext cx="11393605" cy="893159"/>
            <a:chOff x="0" y="2733675"/>
            <a:chExt cx="9144000" cy="2011680"/>
          </a:xfrm>
          <a:solidFill>
            <a:schemeClr val="bg2">
              <a:lumMod val="25000"/>
            </a:schemeClr>
          </a:solidFill>
        </p:grpSpPr>
        <p:sp>
          <p:nvSpPr>
            <p:cNvPr id="66" name="Rectangle 65"/>
            <p:cNvSpPr/>
            <p:nvPr/>
          </p:nvSpPr>
          <p:spPr>
            <a:xfrm>
              <a:off x="0" y="2733675"/>
              <a:ext cx="9144000" cy="2011680"/>
            </a:xfrm>
            <a:prstGeom prst="rect">
              <a:avLst/>
            </a:prstGeom>
            <a:grpFill/>
            <a:ln>
              <a:noFill/>
            </a:ln>
          </p:spPr>
          <p:txBody>
            <a:bodyPr/>
            <a:lstStyle/>
            <a:p>
              <a:pPr>
                <a:defRPr/>
              </a:pPr>
              <a:endParaRPr lang="en-US" sz="2400"/>
            </a:p>
          </p:txBody>
        </p:sp>
        <p:sp>
          <p:nvSpPr>
            <p:cNvPr id="67" name="Rectangle 66"/>
            <p:cNvSpPr/>
            <p:nvPr/>
          </p:nvSpPr>
          <p:spPr>
            <a:xfrm>
              <a:off x="0" y="2819400"/>
              <a:ext cx="9144000" cy="1828800"/>
            </a:xfrm>
            <a:prstGeom prst="rect">
              <a:avLst/>
            </a:prstGeom>
            <a:grpFill/>
            <a:ln>
              <a:noFill/>
            </a:ln>
          </p:spPr>
          <p:txBody>
            <a:bodyPr/>
            <a:lstStyle/>
            <a:p>
              <a:pPr>
                <a:defRPr/>
              </a:pPr>
              <a:endParaRPr lang="en-US" sz="2400"/>
            </a:p>
          </p:txBody>
        </p:sp>
        <p:sp>
          <p:nvSpPr>
            <p:cNvPr id="68" name="Rectangle 67"/>
            <p:cNvSpPr/>
            <p:nvPr/>
          </p:nvSpPr>
          <p:spPr>
            <a:xfrm>
              <a:off x="1" y="3581400"/>
              <a:ext cx="9143999" cy="152400"/>
            </a:xfrm>
            <a:prstGeom prst="rect">
              <a:avLst/>
            </a:prstGeom>
            <a:grpFill/>
            <a:ln>
              <a:noFill/>
            </a:ln>
          </p:spPr>
          <p:txBody>
            <a:bodyPr/>
            <a:lstStyle/>
            <a:p>
              <a:pPr>
                <a:defRPr/>
              </a:pPr>
              <a:endParaRPr lang="en-US" sz="2400"/>
            </a:p>
          </p:txBody>
        </p:sp>
      </p:grpSp>
      <p:sp>
        <p:nvSpPr>
          <p:cNvPr id="71" name="Ellipse 70"/>
          <p:cNvSpPr/>
          <p:nvPr/>
        </p:nvSpPr>
        <p:spPr>
          <a:xfrm>
            <a:off x="911424" y="4581128"/>
            <a:ext cx="1248139" cy="63976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133" b="1">
                <a:solidFill>
                  <a:schemeClr val="tx1"/>
                </a:solidFill>
              </a:rPr>
              <a:t>2024</a:t>
            </a:r>
            <a:endParaRPr lang="en-US" sz="2133" b="1">
              <a:solidFill>
                <a:schemeClr val="tx1"/>
              </a:solidFill>
            </a:endParaRPr>
          </a:p>
        </p:txBody>
      </p:sp>
      <p:sp>
        <p:nvSpPr>
          <p:cNvPr id="72" name="Ellipse 71"/>
          <p:cNvSpPr/>
          <p:nvPr/>
        </p:nvSpPr>
        <p:spPr>
          <a:xfrm>
            <a:off x="3023659" y="4581130"/>
            <a:ext cx="1248139" cy="639759"/>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133" b="1">
                <a:solidFill>
                  <a:schemeClr val="tx1"/>
                </a:solidFill>
              </a:rPr>
              <a:t>2025</a:t>
            </a:r>
            <a:endParaRPr lang="en-US" sz="2133" b="1">
              <a:solidFill>
                <a:schemeClr val="tx1"/>
              </a:solidFill>
            </a:endParaRPr>
          </a:p>
        </p:txBody>
      </p:sp>
      <p:sp>
        <p:nvSpPr>
          <p:cNvPr id="73" name="Ellipse 72"/>
          <p:cNvSpPr/>
          <p:nvPr/>
        </p:nvSpPr>
        <p:spPr>
          <a:xfrm>
            <a:off x="5327915" y="4581130"/>
            <a:ext cx="1248139" cy="639759"/>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133" b="1">
                <a:solidFill>
                  <a:schemeClr val="tx1"/>
                </a:solidFill>
              </a:rPr>
              <a:t>2026</a:t>
            </a:r>
            <a:endParaRPr lang="en-US" sz="2133" b="1">
              <a:solidFill>
                <a:schemeClr val="tx1"/>
              </a:solidFill>
            </a:endParaRPr>
          </a:p>
        </p:txBody>
      </p:sp>
      <p:sp>
        <p:nvSpPr>
          <p:cNvPr id="74" name="Ellipse 73"/>
          <p:cNvSpPr/>
          <p:nvPr/>
        </p:nvSpPr>
        <p:spPr>
          <a:xfrm>
            <a:off x="7632171" y="4581130"/>
            <a:ext cx="1248139" cy="639759"/>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133" b="1">
                <a:solidFill>
                  <a:schemeClr val="tx1"/>
                </a:solidFill>
              </a:rPr>
              <a:t>2027</a:t>
            </a:r>
            <a:endParaRPr lang="en-US" sz="2133" b="1">
              <a:solidFill>
                <a:schemeClr val="tx1"/>
              </a:solidFill>
            </a:endParaRPr>
          </a:p>
        </p:txBody>
      </p:sp>
      <p:sp>
        <p:nvSpPr>
          <p:cNvPr id="75" name="Ellipse 74"/>
          <p:cNvSpPr/>
          <p:nvPr/>
        </p:nvSpPr>
        <p:spPr>
          <a:xfrm>
            <a:off x="9936427" y="4581130"/>
            <a:ext cx="1248139" cy="639759"/>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133" b="1">
                <a:solidFill>
                  <a:schemeClr val="tx1"/>
                </a:solidFill>
              </a:rPr>
              <a:t>2028</a:t>
            </a:r>
            <a:endParaRPr lang="en-US" sz="2133" b="1">
              <a:solidFill>
                <a:schemeClr val="tx1"/>
              </a:solidFill>
            </a:endParaRPr>
          </a:p>
        </p:txBody>
      </p:sp>
      <p:grpSp>
        <p:nvGrpSpPr>
          <p:cNvPr id="76" name="Groupe 75"/>
          <p:cNvGrpSpPr>
            <a:grpSpLocks/>
          </p:cNvGrpSpPr>
          <p:nvPr/>
        </p:nvGrpSpPr>
        <p:grpSpPr bwMode="auto">
          <a:xfrm>
            <a:off x="2063553" y="3242496"/>
            <a:ext cx="3468689" cy="3277200"/>
            <a:chOff x="384269" y="2902928"/>
            <a:chExt cx="3303032" cy="2867977"/>
          </a:xfrm>
        </p:grpSpPr>
        <p:grpSp>
          <p:nvGrpSpPr>
            <p:cNvPr id="77" name="Group 56"/>
            <p:cNvGrpSpPr>
              <a:grpSpLocks noChangeAspect="1"/>
            </p:cNvGrpSpPr>
            <p:nvPr/>
          </p:nvGrpSpPr>
          <p:grpSpPr bwMode="auto">
            <a:xfrm>
              <a:off x="1641649" y="2902928"/>
              <a:ext cx="507014" cy="936486"/>
              <a:chOff x="2526619" y="3229587"/>
              <a:chExt cx="1325880" cy="2448984"/>
            </a:xfrm>
          </p:grpSpPr>
          <p:sp>
            <p:nvSpPr>
              <p:cNvPr id="80" name="Rounded Rectangle 57"/>
              <p:cNvSpPr/>
              <p:nvPr/>
            </p:nvSpPr>
            <p:spPr>
              <a:xfrm>
                <a:off x="2526619" y="4539657"/>
                <a:ext cx="1325880" cy="1138914"/>
              </a:xfrm>
              <a:prstGeom prst="roundRect">
                <a:avLst>
                  <a:gd name="adj" fmla="val 5138"/>
                </a:avLst>
              </a:prstGeom>
              <a:solidFill>
                <a:srgbClr val="C11D07"/>
              </a:solidFill>
              <a:ln>
                <a:noFill/>
              </a:ln>
              <a:effectLst>
                <a:outerShdw blurRad="317500" dist="38100" dir="5400000" algn="t" rotWithShape="0">
                  <a:prstClr val="black">
                    <a:alpha val="65000"/>
                  </a:prstClr>
                </a:outerShdw>
              </a:effectLst>
              <a:scene3d>
                <a:camera prst="perspectiveRelaxed" fov="7200000">
                  <a:rot lat="17673596" lon="0" rev="0"/>
                </a:camera>
                <a:lightRig rig="threePt" dir="t">
                  <a:rot lat="0" lon="0" rev="10200000"/>
                </a:lightRig>
              </a:scene3d>
              <a:sp3d extrusionH="38100" prstMaterial="plastic">
                <a:bevelT w="50800" h="50800"/>
              </a:sp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2400"/>
              </a:p>
            </p:txBody>
          </p:sp>
          <p:sp>
            <p:nvSpPr>
              <p:cNvPr id="81" name="Isosceles Triangle 35"/>
              <p:cNvSpPr/>
              <p:nvPr/>
            </p:nvSpPr>
            <p:spPr>
              <a:xfrm>
                <a:off x="2701879" y="3231420"/>
                <a:ext cx="975360" cy="2069621"/>
              </a:xfrm>
              <a:custGeom>
                <a:avLst/>
                <a:gdLst>
                  <a:gd name="connsiteX0" fmla="*/ 509840 w 975360"/>
                  <a:gd name="connsiteY0" fmla="*/ 792 h 2069621"/>
                  <a:gd name="connsiteX1" fmla="*/ 563039 w 975360"/>
                  <a:gd name="connsiteY1" fmla="*/ 10265 h 2069621"/>
                  <a:gd name="connsiteX2" fmla="*/ 975360 w 975360"/>
                  <a:gd name="connsiteY2" fmla="*/ 1885811 h 2069621"/>
                  <a:gd name="connsiteX3" fmla="*/ 487880 w 975360"/>
                  <a:gd name="connsiteY3" fmla="*/ 2069621 h 2069621"/>
                  <a:gd name="connsiteX4" fmla="*/ 400 w 975360"/>
                  <a:gd name="connsiteY4" fmla="*/ 1885811 h 2069621"/>
                  <a:gd name="connsiteX5" fmla="*/ 447 w 975360"/>
                  <a:gd name="connsiteY5" fmla="*/ 1885602 h 2069621"/>
                  <a:gd name="connsiteX6" fmla="*/ 0 w 975360"/>
                  <a:gd name="connsiteY6" fmla="*/ 1885602 h 2069621"/>
                  <a:gd name="connsiteX7" fmla="*/ 410486 w 975360"/>
                  <a:gd name="connsiteY7" fmla="*/ 8836 h 2069621"/>
                  <a:gd name="connsiteX8" fmla="*/ 509840 w 975360"/>
                  <a:gd name="connsiteY8" fmla="*/ 792 h 206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 h="2069621">
                    <a:moveTo>
                      <a:pt x="509840" y="792"/>
                    </a:moveTo>
                    <a:cubicBezTo>
                      <a:pt x="527756" y="1978"/>
                      <a:pt x="545585" y="4458"/>
                      <a:pt x="563039" y="10265"/>
                    </a:cubicBezTo>
                    <a:lnTo>
                      <a:pt x="975360" y="1885811"/>
                    </a:lnTo>
                    <a:cubicBezTo>
                      <a:pt x="975360" y="2008368"/>
                      <a:pt x="757108" y="2069621"/>
                      <a:pt x="487880" y="2069621"/>
                    </a:cubicBezTo>
                    <a:cubicBezTo>
                      <a:pt x="218652" y="2069621"/>
                      <a:pt x="400" y="2008368"/>
                      <a:pt x="400" y="1885811"/>
                    </a:cubicBezTo>
                    <a:cubicBezTo>
                      <a:pt x="416" y="1885741"/>
                      <a:pt x="431" y="1885671"/>
                      <a:pt x="447" y="1885602"/>
                    </a:cubicBezTo>
                    <a:lnTo>
                      <a:pt x="0" y="1885602"/>
                    </a:lnTo>
                    <a:lnTo>
                      <a:pt x="410486" y="8836"/>
                    </a:lnTo>
                    <a:cubicBezTo>
                      <a:pt x="444336" y="757"/>
                      <a:pt x="477232" y="-1367"/>
                      <a:pt x="509840" y="792"/>
                    </a:cubicBezTo>
                    <a:close/>
                  </a:path>
                </a:pathLst>
              </a:custGeom>
              <a:gradFill>
                <a:gsLst>
                  <a:gs pos="0">
                    <a:srgbClr val="F82306"/>
                  </a:gs>
                  <a:gs pos="100000">
                    <a:srgbClr val="A01704"/>
                  </a:gs>
                  <a:gs pos="40000">
                    <a:srgbClr val="F83B22"/>
                  </a:gs>
                </a:gsLst>
                <a:lin ang="240000" scaled="0"/>
              </a:gradFill>
              <a:ln>
                <a:noFill/>
              </a:ln>
              <a:effectLst>
                <a:innerShdw blurRad="317500" dist="50800" dir="3000000">
                  <a:prstClr val="black">
                    <a:alpha val="35000"/>
                  </a:prstClr>
                </a:inn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2400"/>
              </a:p>
            </p:txBody>
          </p:sp>
          <p:sp>
            <p:nvSpPr>
              <p:cNvPr id="82" name="Isosceles Triangle 35"/>
              <p:cNvSpPr/>
              <p:nvPr/>
            </p:nvSpPr>
            <p:spPr>
              <a:xfrm>
                <a:off x="2754996" y="4524643"/>
                <a:ext cx="859413" cy="386028"/>
              </a:xfrm>
              <a:custGeom>
                <a:avLst/>
                <a:gdLst/>
                <a:ahLst/>
                <a:cxnLst/>
                <a:rect l="l" t="t" r="r" b="b"/>
                <a:pathLst>
                  <a:path w="860697" h="384360">
                    <a:moveTo>
                      <a:pt x="70995" y="0"/>
                    </a:moveTo>
                    <a:cubicBezTo>
                      <a:pt x="181101" y="30977"/>
                      <a:pt x="302713" y="47879"/>
                      <a:pt x="430508" y="47879"/>
                    </a:cubicBezTo>
                    <a:cubicBezTo>
                      <a:pt x="558047" y="47879"/>
                      <a:pt x="679426" y="31045"/>
                      <a:pt x="789368" y="226"/>
                    </a:cubicBezTo>
                    <a:lnTo>
                      <a:pt x="860697" y="324684"/>
                    </a:lnTo>
                    <a:cubicBezTo>
                      <a:pt x="727135" y="363624"/>
                      <a:pt x="582050" y="384360"/>
                      <a:pt x="430508" y="384360"/>
                    </a:cubicBezTo>
                    <a:cubicBezTo>
                      <a:pt x="278845" y="384360"/>
                      <a:pt x="133651" y="363591"/>
                      <a:pt x="0" y="324596"/>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83" name="Isosceles Triangle 35"/>
              <p:cNvSpPr/>
              <p:nvPr/>
            </p:nvSpPr>
            <p:spPr>
              <a:xfrm>
                <a:off x="2883699" y="3951830"/>
                <a:ext cx="602007" cy="352821"/>
              </a:xfrm>
              <a:custGeom>
                <a:avLst/>
                <a:gdLst/>
                <a:ahLst/>
                <a:cxnLst/>
                <a:rect l="l" t="t" r="r" b="b"/>
                <a:pathLst>
                  <a:path w="603182" h="353398">
                    <a:moveTo>
                      <a:pt x="68157" y="0"/>
                    </a:moveTo>
                    <a:cubicBezTo>
                      <a:pt x="141180" y="21147"/>
                      <a:pt x="220051" y="31240"/>
                      <a:pt x="302056" y="31240"/>
                    </a:cubicBezTo>
                    <a:cubicBezTo>
                      <a:pt x="383587" y="31240"/>
                      <a:pt x="462020" y="21263"/>
                      <a:pt x="534675" y="299"/>
                    </a:cubicBezTo>
                    <a:lnTo>
                      <a:pt x="603182" y="311919"/>
                    </a:lnTo>
                    <a:cubicBezTo>
                      <a:pt x="508278" y="338955"/>
                      <a:pt x="407075" y="353398"/>
                      <a:pt x="302056" y="353398"/>
                    </a:cubicBezTo>
                    <a:cubicBezTo>
                      <a:pt x="196690" y="353398"/>
                      <a:pt x="95166" y="338859"/>
                      <a:pt x="0" y="311618"/>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84" name="Isosceles Triangle 35"/>
              <p:cNvSpPr/>
              <p:nvPr/>
            </p:nvSpPr>
            <p:spPr>
              <a:xfrm>
                <a:off x="3008252" y="3428826"/>
                <a:ext cx="352901" cy="282256"/>
              </a:xfrm>
              <a:custGeom>
                <a:avLst/>
                <a:gdLst/>
                <a:ahLst/>
                <a:cxnLst/>
                <a:rect l="l" t="t" r="r" b="b"/>
                <a:pathLst>
                  <a:path w="353718" h="280374">
                    <a:moveTo>
                      <a:pt x="56505" y="0"/>
                    </a:moveTo>
                    <a:cubicBezTo>
                      <a:pt x="95458" y="7520"/>
                      <a:pt x="136018" y="11189"/>
                      <a:pt x="177626" y="11189"/>
                    </a:cubicBezTo>
                    <a:cubicBezTo>
                      <a:pt x="218579" y="11189"/>
                      <a:pt x="258515" y="7635"/>
                      <a:pt x="296925" y="462"/>
                    </a:cubicBezTo>
                    <a:lnTo>
                      <a:pt x="353718" y="258800"/>
                    </a:lnTo>
                    <a:cubicBezTo>
                      <a:pt x="297487" y="273547"/>
                      <a:pt x="238387" y="280374"/>
                      <a:pt x="177626" y="280374"/>
                    </a:cubicBezTo>
                    <a:cubicBezTo>
                      <a:pt x="116307" y="280374"/>
                      <a:pt x="56679" y="273421"/>
                      <a:pt x="0" y="258343"/>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85" name="Isosceles Triangle 35"/>
              <p:cNvSpPr/>
              <p:nvPr/>
            </p:nvSpPr>
            <p:spPr>
              <a:xfrm>
                <a:off x="2792360" y="3229587"/>
                <a:ext cx="377811" cy="2062959"/>
              </a:xfrm>
              <a:custGeom>
                <a:avLst/>
                <a:gdLst/>
                <a:ahLst/>
                <a:cxnLst/>
                <a:rect l="l" t="t" r="r" b="b"/>
                <a:pathLst>
                  <a:path w="378767" h="2058550">
                    <a:moveTo>
                      <a:pt x="378767" y="0"/>
                    </a:moveTo>
                    <a:lnTo>
                      <a:pt x="221834" y="2058550"/>
                    </a:lnTo>
                    <a:cubicBezTo>
                      <a:pt x="131841" y="2048309"/>
                      <a:pt x="54775" y="2028807"/>
                      <a:pt x="0" y="1999947"/>
                    </a:cubicBezTo>
                    <a:lnTo>
                      <a:pt x="259148" y="285117"/>
                    </a:lnTo>
                    <a:lnTo>
                      <a:pt x="319782" y="7894"/>
                    </a:lnTo>
                    <a:cubicBezTo>
                      <a:pt x="339721" y="3135"/>
                      <a:pt x="359328" y="443"/>
                      <a:pt x="378767" y="0"/>
                    </a:cubicBezTo>
                    <a:close/>
                  </a:path>
                </a:pathLst>
              </a:custGeom>
              <a:solidFill>
                <a:schemeClr val="bg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2400"/>
              </a:p>
            </p:txBody>
          </p:sp>
          <p:sp>
            <p:nvSpPr>
              <p:cNvPr id="86" name="Isosceles Triangle 35"/>
              <p:cNvSpPr/>
              <p:nvPr/>
            </p:nvSpPr>
            <p:spPr>
              <a:xfrm>
                <a:off x="3082984" y="3229587"/>
                <a:ext cx="149463" cy="2071261"/>
              </a:xfrm>
              <a:custGeom>
                <a:avLst/>
                <a:gdLst/>
                <a:ahLst/>
                <a:cxnLst/>
                <a:rect l="l" t="t" r="r" b="b"/>
                <a:pathLst>
                  <a:path w="153711" h="2068782">
                    <a:moveTo>
                      <a:pt x="117624" y="0"/>
                    </a:moveTo>
                    <a:lnTo>
                      <a:pt x="153711" y="2067454"/>
                    </a:lnTo>
                    <a:cubicBezTo>
                      <a:pt x="138761" y="2068584"/>
                      <a:pt x="123595" y="2068782"/>
                      <a:pt x="108264" y="2068782"/>
                    </a:cubicBezTo>
                    <a:cubicBezTo>
                      <a:pt x="71048" y="2068782"/>
                      <a:pt x="34806" y="2067612"/>
                      <a:pt x="0" y="2064968"/>
                    </a:cubicBezTo>
                    <a:lnTo>
                      <a:pt x="100882" y="62"/>
                    </a:lnTo>
                    <a:close/>
                  </a:path>
                </a:pathLst>
              </a:custGeom>
              <a:solidFill>
                <a:schemeClr val="bg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2400"/>
              </a:p>
            </p:txBody>
          </p:sp>
        </p:grpSp>
        <p:sp>
          <p:nvSpPr>
            <p:cNvPr id="78" name="TextBox 103"/>
            <p:cNvSpPr txBox="1">
              <a:spLocks noChangeArrowheads="1"/>
            </p:cNvSpPr>
            <p:nvPr/>
          </p:nvSpPr>
          <p:spPr bwMode="auto">
            <a:xfrm>
              <a:off x="384269" y="5223350"/>
              <a:ext cx="3303032" cy="5475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en-US" sz="1733" b="1">
                  <a:latin typeface="Palatino Linotype" panose="02040502050505030304" pitchFamily="18" charset="0"/>
                </a:rPr>
                <a:t>CCMO – opérationnalisation des structures de mise en œuvre </a:t>
              </a:r>
              <a:endParaRPr lang="en-US" altLang="en-US" sz="1733" b="1">
                <a:latin typeface="Palatino Linotype" panose="02040502050505030304" pitchFamily="18" charset="0"/>
              </a:endParaRPr>
            </a:p>
          </p:txBody>
        </p:sp>
        <p:cxnSp>
          <p:nvCxnSpPr>
            <p:cNvPr id="79" name="Straight Connector 7"/>
            <p:cNvCxnSpPr>
              <a:cxnSpLocks/>
            </p:cNvCxnSpPr>
            <p:nvPr/>
          </p:nvCxnSpPr>
          <p:spPr>
            <a:xfrm flipV="1">
              <a:off x="1887742" y="4742549"/>
              <a:ext cx="1103" cy="437691"/>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grpSp>
        <p:nvGrpSpPr>
          <p:cNvPr id="87" name="Groupe 6"/>
          <p:cNvGrpSpPr>
            <a:grpSpLocks/>
          </p:cNvGrpSpPr>
          <p:nvPr/>
        </p:nvGrpSpPr>
        <p:grpSpPr bwMode="auto">
          <a:xfrm>
            <a:off x="3791745" y="1508788"/>
            <a:ext cx="4048772" cy="2780945"/>
            <a:chOff x="1326913" y="1192189"/>
            <a:chExt cx="3865308" cy="2639199"/>
          </a:xfrm>
        </p:grpSpPr>
        <p:grpSp>
          <p:nvGrpSpPr>
            <p:cNvPr id="88" name="Group 71"/>
            <p:cNvGrpSpPr>
              <a:grpSpLocks noChangeAspect="1"/>
            </p:cNvGrpSpPr>
            <p:nvPr/>
          </p:nvGrpSpPr>
          <p:grpSpPr bwMode="auto">
            <a:xfrm>
              <a:off x="3150582" y="2815194"/>
              <a:ext cx="507014" cy="1016194"/>
              <a:chOff x="2526619" y="3021146"/>
              <a:chExt cx="1325880" cy="2657425"/>
            </a:xfrm>
          </p:grpSpPr>
          <p:sp>
            <p:nvSpPr>
              <p:cNvPr id="91" name="Rounded Rectangle 72"/>
              <p:cNvSpPr/>
              <p:nvPr/>
            </p:nvSpPr>
            <p:spPr>
              <a:xfrm>
                <a:off x="2526619" y="4539657"/>
                <a:ext cx="1325880" cy="1138914"/>
              </a:xfrm>
              <a:prstGeom prst="roundRect">
                <a:avLst>
                  <a:gd name="adj" fmla="val 5138"/>
                </a:avLst>
              </a:prstGeom>
              <a:solidFill>
                <a:srgbClr val="C11D07"/>
              </a:solidFill>
              <a:ln>
                <a:noFill/>
              </a:ln>
              <a:effectLst>
                <a:outerShdw blurRad="317500" dist="38100" dir="5400000" algn="t" rotWithShape="0">
                  <a:prstClr val="black">
                    <a:alpha val="65000"/>
                  </a:prstClr>
                </a:outerShdw>
              </a:effectLst>
              <a:scene3d>
                <a:camera prst="perspectiveRelaxed" fov="7200000">
                  <a:rot lat="17673596" lon="0" rev="0"/>
                </a:camera>
                <a:lightRig rig="threePt" dir="t">
                  <a:rot lat="0" lon="0" rev="10200000"/>
                </a:lightRig>
              </a:scene3d>
              <a:sp3d extrusionH="38100" prstMaterial="plastic">
                <a:bevelT w="50800" h="50800"/>
              </a:sp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2400"/>
              </a:p>
            </p:txBody>
          </p:sp>
          <p:sp>
            <p:nvSpPr>
              <p:cNvPr id="92" name="Isosceles Triangle 35"/>
              <p:cNvSpPr/>
              <p:nvPr/>
            </p:nvSpPr>
            <p:spPr>
              <a:xfrm>
                <a:off x="2701880" y="3021146"/>
                <a:ext cx="975361" cy="2069623"/>
              </a:xfrm>
              <a:custGeom>
                <a:avLst/>
                <a:gdLst>
                  <a:gd name="connsiteX0" fmla="*/ 509840 w 975360"/>
                  <a:gd name="connsiteY0" fmla="*/ 792 h 2069621"/>
                  <a:gd name="connsiteX1" fmla="*/ 563039 w 975360"/>
                  <a:gd name="connsiteY1" fmla="*/ 10265 h 2069621"/>
                  <a:gd name="connsiteX2" fmla="*/ 975360 w 975360"/>
                  <a:gd name="connsiteY2" fmla="*/ 1885811 h 2069621"/>
                  <a:gd name="connsiteX3" fmla="*/ 487880 w 975360"/>
                  <a:gd name="connsiteY3" fmla="*/ 2069621 h 2069621"/>
                  <a:gd name="connsiteX4" fmla="*/ 400 w 975360"/>
                  <a:gd name="connsiteY4" fmla="*/ 1885811 h 2069621"/>
                  <a:gd name="connsiteX5" fmla="*/ 447 w 975360"/>
                  <a:gd name="connsiteY5" fmla="*/ 1885602 h 2069621"/>
                  <a:gd name="connsiteX6" fmla="*/ 0 w 975360"/>
                  <a:gd name="connsiteY6" fmla="*/ 1885602 h 2069621"/>
                  <a:gd name="connsiteX7" fmla="*/ 410486 w 975360"/>
                  <a:gd name="connsiteY7" fmla="*/ 8836 h 2069621"/>
                  <a:gd name="connsiteX8" fmla="*/ 509840 w 975360"/>
                  <a:gd name="connsiteY8" fmla="*/ 792 h 206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 h="2069621">
                    <a:moveTo>
                      <a:pt x="509840" y="792"/>
                    </a:moveTo>
                    <a:cubicBezTo>
                      <a:pt x="527756" y="1978"/>
                      <a:pt x="545585" y="4458"/>
                      <a:pt x="563039" y="10265"/>
                    </a:cubicBezTo>
                    <a:lnTo>
                      <a:pt x="975360" y="1885811"/>
                    </a:lnTo>
                    <a:cubicBezTo>
                      <a:pt x="975360" y="2008368"/>
                      <a:pt x="757108" y="2069621"/>
                      <a:pt x="487880" y="2069621"/>
                    </a:cubicBezTo>
                    <a:cubicBezTo>
                      <a:pt x="218652" y="2069621"/>
                      <a:pt x="400" y="2008368"/>
                      <a:pt x="400" y="1885811"/>
                    </a:cubicBezTo>
                    <a:cubicBezTo>
                      <a:pt x="416" y="1885741"/>
                      <a:pt x="431" y="1885671"/>
                      <a:pt x="447" y="1885602"/>
                    </a:cubicBezTo>
                    <a:lnTo>
                      <a:pt x="0" y="1885602"/>
                    </a:lnTo>
                    <a:lnTo>
                      <a:pt x="410486" y="8836"/>
                    </a:lnTo>
                    <a:cubicBezTo>
                      <a:pt x="444336" y="757"/>
                      <a:pt x="477232" y="-1367"/>
                      <a:pt x="509840" y="792"/>
                    </a:cubicBezTo>
                    <a:close/>
                  </a:path>
                </a:pathLst>
              </a:custGeom>
              <a:gradFill>
                <a:gsLst>
                  <a:gs pos="0">
                    <a:srgbClr val="F82306"/>
                  </a:gs>
                  <a:gs pos="100000">
                    <a:srgbClr val="A01704"/>
                  </a:gs>
                  <a:gs pos="40000">
                    <a:srgbClr val="F83B22"/>
                  </a:gs>
                </a:gsLst>
                <a:lin ang="240000" scaled="0"/>
              </a:gradFill>
              <a:ln>
                <a:noFill/>
              </a:ln>
              <a:effectLst>
                <a:innerShdw blurRad="317500" dist="50800" dir="3000000">
                  <a:prstClr val="black">
                    <a:alpha val="35000"/>
                  </a:prstClr>
                </a:inn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2400"/>
              </a:p>
            </p:txBody>
          </p:sp>
          <p:sp>
            <p:nvSpPr>
              <p:cNvPr id="93" name="Isosceles Triangle 35"/>
              <p:cNvSpPr/>
              <p:nvPr/>
            </p:nvSpPr>
            <p:spPr>
              <a:xfrm>
                <a:off x="2755327" y="4526636"/>
                <a:ext cx="859138" cy="381923"/>
              </a:xfrm>
              <a:custGeom>
                <a:avLst/>
                <a:gdLst/>
                <a:ahLst/>
                <a:cxnLst/>
                <a:rect l="l" t="t" r="r" b="b"/>
                <a:pathLst>
                  <a:path w="860697" h="384360">
                    <a:moveTo>
                      <a:pt x="70995" y="0"/>
                    </a:moveTo>
                    <a:cubicBezTo>
                      <a:pt x="181101" y="30977"/>
                      <a:pt x="302713" y="47879"/>
                      <a:pt x="430508" y="47879"/>
                    </a:cubicBezTo>
                    <a:cubicBezTo>
                      <a:pt x="558047" y="47879"/>
                      <a:pt x="679426" y="31045"/>
                      <a:pt x="789368" y="226"/>
                    </a:cubicBezTo>
                    <a:lnTo>
                      <a:pt x="860697" y="324684"/>
                    </a:lnTo>
                    <a:cubicBezTo>
                      <a:pt x="727135" y="363624"/>
                      <a:pt x="582050" y="384360"/>
                      <a:pt x="430508" y="384360"/>
                    </a:cubicBezTo>
                    <a:cubicBezTo>
                      <a:pt x="278845" y="384360"/>
                      <a:pt x="133651" y="363591"/>
                      <a:pt x="0" y="324596"/>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94" name="Isosceles Triangle 35"/>
              <p:cNvSpPr/>
              <p:nvPr/>
            </p:nvSpPr>
            <p:spPr>
              <a:xfrm>
                <a:off x="2883992" y="3949600"/>
                <a:ext cx="601809" cy="352865"/>
              </a:xfrm>
              <a:custGeom>
                <a:avLst/>
                <a:gdLst/>
                <a:ahLst/>
                <a:cxnLst/>
                <a:rect l="l" t="t" r="r" b="b"/>
                <a:pathLst>
                  <a:path w="603182" h="353398">
                    <a:moveTo>
                      <a:pt x="68157" y="0"/>
                    </a:moveTo>
                    <a:cubicBezTo>
                      <a:pt x="141180" y="21147"/>
                      <a:pt x="220051" y="31240"/>
                      <a:pt x="302056" y="31240"/>
                    </a:cubicBezTo>
                    <a:cubicBezTo>
                      <a:pt x="383587" y="31240"/>
                      <a:pt x="462020" y="21263"/>
                      <a:pt x="534675" y="299"/>
                    </a:cubicBezTo>
                    <a:lnTo>
                      <a:pt x="603182" y="311919"/>
                    </a:lnTo>
                    <a:cubicBezTo>
                      <a:pt x="508278" y="338955"/>
                      <a:pt x="407075" y="353398"/>
                      <a:pt x="302056" y="353398"/>
                    </a:cubicBezTo>
                    <a:cubicBezTo>
                      <a:pt x="196690" y="353398"/>
                      <a:pt x="95166" y="338859"/>
                      <a:pt x="0" y="311618"/>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95" name="Isosceles Triangle 35"/>
              <p:cNvSpPr/>
              <p:nvPr/>
            </p:nvSpPr>
            <p:spPr>
              <a:xfrm>
                <a:off x="3008504" y="3430684"/>
                <a:ext cx="352784" cy="282291"/>
              </a:xfrm>
              <a:custGeom>
                <a:avLst/>
                <a:gdLst/>
                <a:ahLst/>
                <a:cxnLst/>
                <a:rect l="l" t="t" r="r" b="b"/>
                <a:pathLst>
                  <a:path w="353718" h="280374">
                    <a:moveTo>
                      <a:pt x="56505" y="0"/>
                    </a:moveTo>
                    <a:cubicBezTo>
                      <a:pt x="95458" y="7520"/>
                      <a:pt x="136018" y="11189"/>
                      <a:pt x="177626" y="11189"/>
                    </a:cubicBezTo>
                    <a:cubicBezTo>
                      <a:pt x="218579" y="11189"/>
                      <a:pt x="258515" y="7635"/>
                      <a:pt x="296925" y="462"/>
                    </a:cubicBezTo>
                    <a:lnTo>
                      <a:pt x="353718" y="258800"/>
                    </a:lnTo>
                    <a:cubicBezTo>
                      <a:pt x="297487" y="273547"/>
                      <a:pt x="238387" y="280374"/>
                      <a:pt x="177626" y="280374"/>
                    </a:cubicBezTo>
                    <a:cubicBezTo>
                      <a:pt x="116307" y="280374"/>
                      <a:pt x="56679" y="273421"/>
                      <a:pt x="0" y="258343"/>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96" name="Isosceles Triangle 35"/>
              <p:cNvSpPr/>
              <p:nvPr/>
            </p:nvSpPr>
            <p:spPr>
              <a:xfrm>
                <a:off x="2792682" y="3231420"/>
                <a:ext cx="377687" cy="2059062"/>
              </a:xfrm>
              <a:custGeom>
                <a:avLst/>
                <a:gdLst/>
                <a:ahLst/>
                <a:cxnLst/>
                <a:rect l="l" t="t" r="r" b="b"/>
                <a:pathLst>
                  <a:path w="378767" h="2058550">
                    <a:moveTo>
                      <a:pt x="378767" y="0"/>
                    </a:moveTo>
                    <a:lnTo>
                      <a:pt x="221834" y="2058550"/>
                    </a:lnTo>
                    <a:cubicBezTo>
                      <a:pt x="131841" y="2048309"/>
                      <a:pt x="54775" y="2028807"/>
                      <a:pt x="0" y="1999947"/>
                    </a:cubicBezTo>
                    <a:lnTo>
                      <a:pt x="259148" y="285117"/>
                    </a:lnTo>
                    <a:lnTo>
                      <a:pt x="319782" y="7894"/>
                    </a:lnTo>
                    <a:cubicBezTo>
                      <a:pt x="339721" y="3135"/>
                      <a:pt x="359328" y="443"/>
                      <a:pt x="378767" y="0"/>
                    </a:cubicBezTo>
                    <a:close/>
                  </a:path>
                </a:pathLst>
              </a:custGeom>
              <a:solidFill>
                <a:schemeClr val="bg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2400"/>
              </a:p>
            </p:txBody>
          </p:sp>
          <p:sp>
            <p:nvSpPr>
              <p:cNvPr id="97" name="Isosceles Triangle 35"/>
              <p:cNvSpPr/>
              <p:nvPr/>
            </p:nvSpPr>
            <p:spPr>
              <a:xfrm>
                <a:off x="3083212" y="3231420"/>
                <a:ext cx="149415" cy="2067365"/>
              </a:xfrm>
              <a:custGeom>
                <a:avLst/>
                <a:gdLst/>
                <a:ahLst/>
                <a:cxnLst/>
                <a:rect l="l" t="t" r="r" b="b"/>
                <a:pathLst>
                  <a:path w="153711" h="2068782">
                    <a:moveTo>
                      <a:pt x="117624" y="0"/>
                    </a:moveTo>
                    <a:lnTo>
                      <a:pt x="153711" y="2067454"/>
                    </a:lnTo>
                    <a:cubicBezTo>
                      <a:pt x="138761" y="2068584"/>
                      <a:pt x="123595" y="2068782"/>
                      <a:pt x="108264" y="2068782"/>
                    </a:cubicBezTo>
                    <a:cubicBezTo>
                      <a:pt x="71048" y="2068782"/>
                      <a:pt x="34806" y="2067612"/>
                      <a:pt x="0" y="2064968"/>
                    </a:cubicBezTo>
                    <a:lnTo>
                      <a:pt x="100882" y="62"/>
                    </a:lnTo>
                    <a:close/>
                  </a:path>
                </a:pathLst>
              </a:custGeom>
              <a:solidFill>
                <a:schemeClr val="bg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2400"/>
              </a:p>
            </p:txBody>
          </p:sp>
        </p:grpSp>
        <p:cxnSp>
          <p:nvCxnSpPr>
            <p:cNvPr id="89" name="Straight Connector 107"/>
            <p:cNvCxnSpPr>
              <a:cxnSpLocks/>
              <a:stCxn id="92" idx="0"/>
            </p:cNvCxnSpPr>
            <p:nvPr/>
          </p:nvCxnSpPr>
          <p:spPr>
            <a:xfrm flipV="1">
              <a:off x="3412563" y="2321600"/>
              <a:ext cx="7995" cy="493896"/>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0" name="TextBox 52"/>
            <p:cNvSpPr txBox="1">
              <a:spLocks noChangeArrowheads="1"/>
            </p:cNvSpPr>
            <p:nvPr/>
          </p:nvSpPr>
          <p:spPr bwMode="auto">
            <a:xfrm>
              <a:off x="1326913" y="1192189"/>
              <a:ext cx="3865308" cy="109995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en-US" sz="1733" b="1">
                  <a:solidFill>
                    <a:srgbClr val="000000"/>
                  </a:solidFill>
                  <a:latin typeface="Palatino Linotype" panose="02040502050505030304" pitchFamily="18" charset="0"/>
                </a:rPr>
                <a:t>CCMO -- </a:t>
              </a:r>
              <a:r>
                <a:rPr lang="en-US" altLang="en-US" sz="1733" b="1" err="1">
                  <a:solidFill>
                    <a:srgbClr val="000000"/>
                  </a:solidFill>
                  <a:latin typeface="Palatino Linotype" panose="02040502050505030304" pitchFamily="18" charset="0"/>
                </a:rPr>
                <a:t>Pré</a:t>
              </a:r>
              <a:r>
                <a:rPr lang="en-US" altLang="en-US" sz="1733" b="1">
                  <a:solidFill>
                    <a:srgbClr val="000000"/>
                  </a:solidFill>
                  <a:latin typeface="Palatino Linotype" panose="02040502050505030304" pitchFamily="18" charset="0"/>
                </a:rPr>
                <a:t>-audit du SNVLT,</a:t>
              </a:r>
            </a:p>
            <a:p>
              <a:pPr algn="ctr"/>
              <a:r>
                <a:rPr lang="en-US" altLang="en-US" sz="1733" b="1">
                  <a:solidFill>
                    <a:srgbClr val="000000"/>
                  </a:solidFill>
                  <a:latin typeface="Palatino Linotype" panose="02040502050505030304" pitchFamily="18" charset="0"/>
                </a:rPr>
                <a:t>Audits </a:t>
              </a:r>
              <a:r>
                <a:rPr lang="en-US" altLang="en-US" sz="1733" b="1" err="1">
                  <a:solidFill>
                    <a:srgbClr val="000000"/>
                  </a:solidFill>
                  <a:latin typeface="Palatino Linotype" panose="02040502050505030304" pitchFamily="18" charset="0"/>
                </a:rPr>
                <a:t>indépendants</a:t>
              </a:r>
              <a:r>
                <a:rPr lang="en-US" altLang="en-US" sz="1733" b="1">
                  <a:solidFill>
                    <a:srgbClr val="000000"/>
                  </a:solidFill>
                  <a:latin typeface="Palatino Linotype" panose="02040502050505030304" pitchFamily="18" charset="0"/>
                </a:rPr>
                <a:t> --</a:t>
              </a:r>
            </a:p>
            <a:p>
              <a:pPr algn="ctr"/>
              <a:r>
                <a:rPr lang="fr-FR" altLang="en-US" sz="1733" b="1">
                  <a:solidFill>
                    <a:srgbClr val="000000"/>
                  </a:solidFill>
                  <a:latin typeface="Palatino Linotype" panose="02040502050505030304" pitchFamily="18" charset="0"/>
                </a:rPr>
                <a:t>Autorité de délivrance des autorisations et des certificats publics</a:t>
              </a:r>
              <a:endParaRPr lang="en-US" altLang="en-US" sz="1733" b="1">
                <a:solidFill>
                  <a:srgbClr val="000000"/>
                </a:solidFill>
                <a:latin typeface="Palatino Linotype" panose="02040502050505030304" pitchFamily="18" charset="0"/>
              </a:endParaRPr>
            </a:p>
          </p:txBody>
        </p:sp>
      </p:grpSp>
      <p:grpSp>
        <p:nvGrpSpPr>
          <p:cNvPr id="99" name="Groupe 98"/>
          <p:cNvGrpSpPr>
            <a:grpSpLocks/>
          </p:cNvGrpSpPr>
          <p:nvPr/>
        </p:nvGrpSpPr>
        <p:grpSpPr bwMode="auto">
          <a:xfrm>
            <a:off x="6960096" y="3257978"/>
            <a:ext cx="2784309" cy="3212457"/>
            <a:chOff x="650327" y="2902928"/>
            <a:chExt cx="2651337" cy="2811321"/>
          </a:xfrm>
        </p:grpSpPr>
        <p:grpSp>
          <p:nvGrpSpPr>
            <p:cNvPr id="100" name="Group 56"/>
            <p:cNvGrpSpPr>
              <a:grpSpLocks noChangeAspect="1"/>
            </p:cNvGrpSpPr>
            <p:nvPr/>
          </p:nvGrpSpPr>
          <p:grpSpPr bwMode="auto">
            <a:xfrm>
              <a:off x="1641649" y="2902928"/>
              <a:ext cx="507014" cy="936486"/>
              <a:chOff x="2526619" y="3229587"/>
              <a:chExt cx="1325880" cy="2448984"/>
            </a:xfrm>
          </p:grpSpPr>
          <p:sp>
            <p:nvSpPr>
              <p:cNvPr id="103" name="Rounded Rectangle 57"/>
              <p:cNvSpPr/>
              <p:nvPr/>
            </p:nvSpPr>
            <p:spPr>
              <a:xfrm>
                <a:off x="2526619" y="4539657"/>
                <a:ext cx="1325880" cy="1138914"/>
              </a:xfrm>
              <a:prstGeom prst="roundRect">
                <a:avLst>
                  <a:gd name="adj" fmla="val 5138"/>
                </a:avLst>
              </a:prstGeom>
              <a:solidFill>
                <a:srgbClr val="C11D07"/>
              </a:solidFill>
              <a:ln>
                <a:noFill/>
              </a:ln>
              <a:effectLst>
                <a:outerShdw blurRad="317500" dist="38100" dir="5400000" algn="t" rotWithShape="0">
                  <a:prstClr val="black">
                    <a:alpha val="65000"/>
                  </a:prstClr>
                </a:outerShdw>
              </a:effectLst>
              <a:scene3d>
                <a:camera prst="perspectiveRelaxed" fov="7200000">
                  <a:rot lat="17673596" lon="0" rev="0"/>
                </a:camera>
                <a:lightRig rig="threePt" dir="t">
                  <a:rot lat="0" lon="0" rev="10200000"/>
                </a:lightRig>
              </a:scene3d>
              <a:sp3d extrusionH="38100" prstMaterial="plastic">
                <a:bevelT w="50800" h="50800"/>
              </a:sp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2400"/>
              </a:p>
            </p:txBody>
          </p:sp>
          <p:sp>
            <p:nvSpPr>
              <p:cNvPr id="104" name="Isosceles Triangle 35"/>
              <p:cNvSpPr/>
              <p:nvPr/>
            </p:nvSpPr>
            <p:spPr>
              <a:xfrm>
                <a:off x="2701879" y="3231420"/>
                <a:ext cx="975360" cy="2069621"/>
              </a:xfrm>
              <a:custGeom>
                <a:avLst/>
                <a:gdLst>
                  <a:gd name="connsiteX0" fmla="*/ 509840 w 975360"/>
                  <a:gd name="connsiteY0" fmla="*/ 792 h 2069621"/>
                  <a:gd name="connsiteX1" fmla="*/ 563039 w 975360"/>
                  <a:gd name="connsiteY1" fmla="*/ 10265 h 2069621"/>
                  <a:gd name="connsiteX2" fmla="*/ 975360 w 975360"/>
                  <a:gd name="connsiteY2" fmla="*/ 1885811 h 2069621"/>
                  <a:gd name="connsiteX3" fmla="*/ 487880 w 975360"/>
                  <a:gd name="connsiteY3" fmla="*/ 2069621 h 2069621"/>
                  <a:gd name="connsiteX4" fmla="*/ 400 w 975360"/>
                  <a:gd name="connsiteY4" fmla="*/ 1885811 h 2069621"/>
                  <a:gd name="connsiteX5" fmla="*/ 447 w 975360"/>
                  <a:gd name="connsiteY5" fmla="*/ 1885602 h 2069621"/>
                  <a:gd name="connsiteX6" fmla="*/ 0 w 975360"/>
                  <a:gd name="connsiteY6" fmla="*/ 1885602 h 2069621"/>
                  <a:gd name="connsiteX7" fmla="*/ 410486 w 975360"/>
                  <a:gd name="connsiteY7" fmla="*/ 8836 h 2069621"/>
                  <a:gd name="connsiteX8" fmla="*/ 509840 w 975360"/>
                  <a:gd name="connsiteY8" fmla="*/ 792 h 206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 h="2069621">
                    <a:moveTo>
                      <a:pt x="509840" y="792"/>
                    </a:moveTo>
                    <a:cubicBezTo>
                      <a:pt x="527756" y="1978"/>
                      <a:pt x="545585" y="4458"/>
                      <a:pt x="563039" y="10265"/>
                    </a:cubicBezTo>
                    <a:lnTo>
                      <a:pt x="975360" y="1885811"/>
                    </a:lnTo>
                    <a:cubicBezTo>
                      <a:pt x="975360" y="2008368"/>
                      <a:pt x="757108" y="2069621"/>
                      <a:pt x="487880" y="2069621"/>
                    </a:cubicBezTo>
                    <a:cubicBezTo>
                      <a:pt x="218652" y="2069621"/>
                      <a:pt x="400" y="2008368"/>
                      <a:pt x="400" y="1885811"/>
                    </a:cubicBezTo>
                    <a:cubicBezTo>
                      <a:pt x="416" y="1885741"/>
                      <a:pt x="431" y="1885671"/>
                      <a:pt x="447" y="1885602"/>
                    </a:cubicBezTo>
                    <a:lnTo>
                      <a:pt x="0" y="1885602"/>
                    </a:lnTo>
                    <a:lnTo>
                      <a:pt x="410486" y="8836"/>
                    </a:lnTo>
                    <a:cubicBezTo>
                      <a:pt x="444336" y="757"/>
                      <a:pt x="477232" y="-1367"/>
                      <a:pt x="509840" y="792"/>
                    </a:cubicBezTo>
                    <a:close/>
                  </a:path>
                </a:pathLst>
              </a:custGeom>
              <a:gradFill>
                <a:gsLst>
                  <a:gs pos="0">
                    <a:srgbClr val="F82306"/>
                  </a:gs>
                  <a:gs pos="100000">
                    <a:srgbClr val="A01704"/>
                  </a:gs>
                  <a:gs pos="40000">
                    <a:srgbClr val="F83B22"/>
                  </a:gs>
                </a:gsLst>
                <a:lin ang="240000" scaled="0"/>
              </a:gradFill>
              <a:ln>
                <a:noFill/>
              </a:ln>
              <a:effectLst>
                <a:innerShdw blurRad="317500" dist="50800" dir="3000000">
                  <a:prstClr val="black">
                    <a:alpha val="35000"/>
                  </a:prstClr>
                </a:inn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2400"/>
              </a:p>
            </p:txBody>
          </p:sp>
          <p:sp>
            <p:nvSpPr>
              <p:cNvPr id="105" name="Isosceles Triangle 35"/>
              <p:cNvSpPr/>
              <p:nvPr/>
            </p:nvSpPr>
            <p:spPr>
              <a:xfrm>
                <a:off x="2754996" y="4524643"/>
                <a:ext cx="859413" cy="386028"/>
              </a:xfrm>
              <a:custGeom>
                <a:avLst/>
                <a:gdLst/>
                <a:ahLst/>
                <a:cxnLst/>
                <a:rect l="l" t="t" r="r" b="b"/>
                <a:pathLst>
                  <a:path w="860697" h="384360">
                    <a:moveTo>
                      <a:pt x="70995" y="0"/>
                    </a:moveTo>
                    <a:cubicBezTo>
                      <a:pt x="181101" y="30977"/>
                      <a:pt x="302713" y="47879"/>
                      <a:pt x="430508" y="47879"/>
                    </a:cubicBezTo>
                    <a:cubicBezTo>
                      <a:pt x="558047" y="47879"/>
                      <a:pt x="679426" y="31045"/>
                      <a:pt x="789368" y="226"/>
                    </a:cubicBezTo>
                    <a:lnTo>
                      <a:pt x="860697" y="324684"/>
                    </a:lnTo>
                    <a:cubicBezTo>
                      <a:pt x="727135" y="363624"/>
                      <a:pt x="582050" y="384360"/>
                      <a:pt x="430508" y="384360"/>
                    </a:cubicBezTo>
                    <a:cubicBezTo>
                      <a:pt x="278845" y="384360"/>
                      <a:pt x="133651" y="363591"/>
                      <a:pt x="0" y="324596"/>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106" name="Isosceles Triangle 35"/>
              <p:cNvSpPr/>
              <p:nvPr/>
            </p:nvSpPr>
            <p:spPr>
              <a:xfrm>
                <a:off x="2883699" y="3951830"/>
                <a:ext cx="602007" cy="352821"/>
              </a:xfrm>
              <a:custGeom>
                <a:avLst/>
                <a:gdLst/>
                <a:ahLst/>
                <a:cxnLst/>
                <a:rect l="l" t="t" r="r" b="b"/>
                <a:pathLst>
                  <a:path w="603182" h="353398">
                    <a:moveTo>
                      <a:pt x="68157" y="0"/>
                    </a:moveTo>
                    <a:cubicBezTo>
                      <a:pt x="141180" y="21147"/>
                      <a:pt x="220051" y="31240"/>
                      <a:pt x="302056" y="31240"/>
                    </a:cubicBezTo>
                    <a:cubicBezTo>
                      <a:pt x="383587" y="31240"/>
                      <a:pt x="462020" y="21263"/>
                      <a:pt x="534675" y="299"/>
                    </a:cubicBezTo>
                    <a:lnTo>
                      <a:pt x="603182" y="311919"/>
                    </a:lnTo>
                    <a:cubicBezTo>
                      <a:pt x="508278" y="338955"/>
                      <a:pt x="407075" y="353398"/>
                      <a:pt x="302056" y="353398"/>
                    </a:cubicBezTo>
                    <a:cubicBezTo>
                      <a:pt x="196690" y="353398"/>
                      <a:pt x="95166" y="338859"/>
                      <a:pt x="0" y="311618"/>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107" name="Isosceles Triangle 35"/>
              <p:cNvSpPr/>
              <p:nvPr/>
            </p:nvSpPr>
            <p:spPr>
              <a:xfrm>
                <a:off x="3008252" y="3428826"/>
                <a:ext cx="352901" cy="282256"/>
              </a:xfrm>
              <a:custGeom>
                <a:avLst/>
                <a:gdLst/>
                <a:ahLst/>
                <a:cxnLst/>
                <a:rect l="l" t="t" r="r" b="b"/>
                <a:pathLst>
                  <a:path w="353718" h="280374">
                    <a:moveTo>
                      <a:pt x="56505" y="0"/>
                    </a:moveTo>
                    <a:cubicBezTo>
                      <a:pt x="95458" y="7520"/>
                      <a:pt x="136018" y="11189"/>
                      <a:pt x="177626" y="11189"/>
                    </a:cubicBezTo>
                    <a:cubicBezTo>
                      <a:pt x="218579" y="11189"/>
                      <a:pt x="258515" y="7635"/>
                      <a:pt x="296925" y="462"/>
                    </a:cubicBezTo>
                    <a:lnTo>
                      <a:pt x="353718" y="258800"/>
                    </a:lnTo>
                    <a:cubicBezTo>
                      <a:pt x="297487" y="273547"/>
                      <a:pt x="238387" y="280374"/>
                      <a:pt x="177626" y="280374"/>
                    </a:cubicBezTo>
                    <a:cubicBezTo>
                      <a:pt x="116307" y="280374"/>
                      <a:pt x="56679" y="273421"/>
                      <a:pt x="0" y="258343"/>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108" name="Isosceles Triangle 35"/>
              <p:cNvSpPr/>
              <p:nvPr/>
            </p:nvSpPr>
            <p:spPr>
              <a:xfrm>
                <a:off x="2792360" y="3229587"/>
                <a:ext cx="377811" cy="2062959"/>
              </a:xfrm>
              <a:custGeom>
                <a:avLst/>
                <a:gdLst/>
                <a:ahLst/>
                <a:cxnLst/>
                <a:rect l="l" t="t" r="r" b="b"/>
                <a:pathLst>
                  <a:path w="378767" h="2058550">
                    <a:moveTo>
                      <a:pt x="378767" y="0"/>
                    </a:moveTo>
                    <a:lnTo>
                      <a:pt x="221834" y="2058550"/>
                    </a:lnTo>
                    <a:cubicBezTo>
                      <a:pt x="131841" y="2048309"/>
                      <a:pt x="54775" y="2028807"/>
                      <a:pt x="0" y="1999947"/>
                    </a:cubicBezTo>
                    <a:lnTo>
                      <a:pt x="259148" y="285117"/>
                    </a:lnTo>
                    <a:lnTo>
                      <a:pt x="319782" y="7894"/>
                    </a:lnTo>
                    <a:cubicBezTo>
                      <a:pt x="339721" y="3135"/>
                      <a:pt x="359328" y="443"/>
                      <a:pt x="378767" y="0"/>
                    </a:cubicBezTo>
                    <a:close/>
                  </a:path>
                </a:pathLst>
              </a:custGeom>
              <a:solidFill>
                <a:schemeClr val="bg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2400"/>
              </a:p>
            </p:txBody>
          </p:sp>
          <p:sp>
            <p:nvSpPr>
              <p:cNvPr id="109" name="Isosceles Triangle 35"/>
              <p:cNvSpPr/>
              <p:nvPr/>
            </p:nvSpPr>
            <p:spPr>
              <a:xfrm>
                <a:off x="3082984" y="3229587"/>
                <a:ext cx="149463" cy="2071261"/>
              </a:xfrm>
              <a:custGeom>
                <a:avLst/>
                <a:gdLst/>
                <a:ahLst/>
                <a:cxnLst/>
                <a:rect l="l" t="t" r="r" b="b"/>
                <a:pathLst>
                  <a:path w="153711" h="2068782">
                    <a:moveTo>
                      <a:pt x="117624" y="0"/>
                    </a:moveTo>
                    <a:lnTo>
                      <a:pt x="153711" y="2067454"/>
                    </a:lnTo>
                    <a:cubicBezTo>
                      <a:pt x="138761" y="2068584"/>
                      <a:pt x="123595" y="2068782"/>
                      <a:pt x="108264" y="2068782"/>
                    </a:cubicBezTo>
                    <a:cubicBezTo>
                      <a:pt x="71048" y="2068782"/>
                      <a:pt x="34806" y="2067612"/>
                      <a:pt x="0" y="2064968"/>
                    </a:cubicBezTo>
                    <a:lnTo>
                      <a:pt x="100882" y="62"/>
                    </a:lnTo>
                    <a:close/>
                  </a:path>
                </a:pathLst>
              </a:custGeom>
              <a:solidFill>
                <a:schemeClr val="bg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2400"/>
              </a:p>
            </p:txBody>
          </p:sp>
        </p:grpSp>
        <p:sp>
          <p:nvSpPr>
            <p:cNvPr id="101" name="TextBox 103"/>
            <p:cNvSpPr txBox="1">
              <a:spLocks noChangeArrowheads="1"/>
            </p:cNvSpPr>
            <p:nvPr/>
          </p:nvSpPr>
          <p:spPr bwMode="auto">
            <a:xfrm>
              <a:off x="650327" y="5166693"/>
              <a:ext cx="2651337" cy="54755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733" b="1">
                  <a:latin typeface="Palatino Linotype" panose="02040502050505030304" pitchFamily="18" charset="0"/>
                </a:rPr>
                <a:t>CCMO -- Evaluation </a:t>
              </a:r>
              <a:r>
                <a:rPr lang="en-US" altLang="en-US" sz="1733" b="1" err="1">
                  <a:latin typeface="Palatino Linotype" panose="02040502050505030304" pitchFamily="18" charset="0"/>
                </a:rPr>
                <a:t>indépendante</a:t>
              </a:r>
              <a:endParaRPr lang="en-US" altLang="en-US" sz="1733" b="1">
                <a:latin typeface="Palatino Linotype" panose="02040502050505030304" pitchFamily="18" charset="0"/>
              </a:endParaRPr>
            </a:p>
          </p:txBody>
        </p:sp>
      </p:grpSp>
      <p:grpSp>
        <p:nvGrpSpPr>
          <p:cNvPr id="110" name="Groupe 6"/>
          <p:cNvGrpSpPr>
            <a:grpSpLocks/>
          </p:cNvGrpSpPr>
          <p:nvPr/>
        </p:nvGrpSpPr>
        <p:grpSpPr bwMode="auto">
          <a:xfrm>
            <a:off x="8816947" y="1412776"/>
            <a:ext cx="2847672" cy="2876963"/>
            <a:chOff x="1525815" y="1101067"/>
            <a:chExt cx="2718633" cy="2730321"/>
          </a:xfrm>
        </p:grpSpPr>
        <p:grpSp>
          <p:nvGrpSpPr>
            <p:cNvPr id="111" name="Group 71"/>
            <p:cNvGrpSpPr>
              <a:grpSpLocks noChangeAspect="1"/>
            </p:cNvGrpSpPr>
            <p:nvPr/>
          </p:nvGrpSpPr>
          <p:grpSpPr bwMode="auto">
            <a:xfrm>
              <a:off x="2885134" y="2815194"/>
              <a:ext cx="535425" cy="1016194"/>
              <a:chOff x="1832451" y="3021146"/>
              <a:chExt cx="1400176" cy="2657425"/>
            </a:xfrm>
          </p:grpSpPr>
          <p:sp>
            <p:nvSpPr>
              <p:cNvPr id="114" name="Rounded Rectangle 72"/>
              <p:cNvSpPr/>
              <p:nvPr/>
            </p:nvSpPr>
            <p:spPr>
              <a:xfrm>
                <a:off x="1832451" y="4539657"/>
                <a:ext cx="1325879" cy="1138914"/>
              </a:xfrm>
              <a:prstGeom prst="roundRect">
                <a:avLst>
                  <a:gd name="adj" fmla="val 5138"/>
                </a:avLst>
              </a:prstGeom>
              <a:solidFill>
                <a:srgbClr val="C11D07"/>
              </a:solidFill>
              <a:ln>
                <a:noFill/>
              </a:ln>
              <a:effectLst>
                <a:outerShdw blurRad="317500" dist="38100" dir="5400000" algn="t" rotWithShape="0">
                  <a:prstClr val="black">
                    <a:alpha val="65000"/>
                  </a:prstClr>
                </a:outerShdw>
              </a:effectLst>
              <a:scene3d>
                <a:camera prst="perspectiveRelaxed" fov="7200000">
                  <a:rot lat="17673596" lon="0" rev="0"/>
                </a:camera>
                <a:lightRig rig="threePt" dir="t">
                  <a:rot lat="0" lon="0" rev="10200000"/>
                </a:lightRig>
              </a:scene3d>
              <a:sp3d extrusionH="38100" prstMaterial="plastic">
                <a:bevelT w="50800" h="50800"/>
              </a:sp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2400"/>
              </a:p>
            </p:txBody>
          </p:sp>
          <p:sp>
            <p:nvSpPr>
              <p:cNvPr id="115" name="Isosceles Triangle 35"/>
              <p:cNvSpPr/>
              <p:nvPr/>
            </p:nvSpPr>
            <p:spPr>
              <a:xfrm>
                <a:off x="2007711" y="3021146"/>
                <a:ext cx="975363" cy="2069623"/>
              </a:xfrm>
              <a:custGeom>
                <a:avLst/>
                <a:gdLst>
                  <a:gd name="connsiteX0" fmla="*/ 509840 w 975360"/>
                  <a:gd name="connsiteY0" fmla="*/ 792 h 2069621"/>
                  <a:gd name="connsiteX1" fmla="*/ 563039 w 975360"/>
                  <a:gd name="connsiteY1" fmla="*/ 10265 h 2069621"/>
                  <a:gd name="connsiteX2" fmla="*/ 975360 w 975360"/>
                  <a:gd name="connsiteY2" fmla="*/ 1885811 h 2069621"/>
                  <a:gd name="connsiteX3" fmla="*/ 487880 w 975360"/>
                  <a:gd name="connsiteY3" fmla="*/ 2069621 h 2069621"/>
                  <a:gd name="connsiteX4" fmla="*/ 400 w 975360"/>
                  <a:gd name="connsiteY4" fmla="*/ 1885811 h 2069621"/>
                  <a:gd name="connsiteX5" fmla="*/ 447 w 975360"/>
                  <a:gd name="connsiteY5" fmla="*/ 1885602 h 2069621"/>
                  <a:gd name="connsiteX6" fmla="*/ 0 w 975360"/>
                  <a:gd name="connsiteY6" fmla="*/ 1885602 h 2069621"/>
                  <a:gd name="connsiteX7" fmla="*/ 410486 w 975360"/>
                  <a:gd name="connsiteY7" fmla="*/ 8836 h 2069621"/>
                  <a:gd name="connsiteX8" fmla="*/ 509840 w 975360"/>
                  <a:gd name="connsiteY8" fmla="*/ 792 h 206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 h="2069621">
                    <a:moveTo>
                      <a:pt x="509840" y="792"/>
                    </a:moveTo>
                    <a:cubicBezTo>
                      <a:pt x="527756" y="1978"/>
                      <a:pt x="545585" y="4458"/>
                      <a:pt x="563039" y="10265"/>
                    </a:cubicBezTo>
                    <a:lnTo>
                      <a:pt x="975360" y="1885811"/>
                    </a:lnTo>
                    <a:cubicBezTo>
                      <a:pt x="975360" y="2008368"/>
                      <a:pt x="757108" y="2069621"/>
                      <a:pt x="487880" y="2069621"/>
                    </a:cubicBezTo>
                    <a:cubicBezTo>
                      <a:pt x="218652" y="2069621"/>
                      <a:pt x="400" y="2008368"/>
                      <a:pt x="400" y="1885811"/>
                    </a:cubicBezTo>
                    <a:cubicBezTo>
                      <a:pt x="416" y="1885741"/>
                      <a:pt x="431" y="1885671"/>
                      <a:pt x="447" y="1885602"/>
                    </a:cubicBezTo>
                    <a:lnTo>
                      <a:pt x="0" y="1885602"/>
                    </a:lnTo>
                    <a:lnTo>
                      <a:pt x="410486" y="8836"/>
                    </a:lnTo>
                    <a:cubicBezTo>
                      <a:pt x="444336" y="757"/>
                      <a:pt x="477232" y="-1367"/>
                      <a:pt x="509840" y="792"/>
                    </a:cubicBezTo>
                    <a:close/>
                  </a:path>
                </a:pathLst>
              </a:custGeom>
              <a:gradFill>
                <a:gsLst>
                  <a:gs pos="0">
                    <a:srgbClr val="F82306"/>
                  </a:gs>
                  <a:gs pos="100000">
                    <a:srgbClr val="A01704"/>
                  </a:gs>
                  <a:gs pos="40000">
                    <a:srgbClr val="F83B22"/>
                  </a:gs>
                </a:gsLst>
                <a:lin ang="240000" scaled="0"/>
              </a:gradFill>
              <a:ln>
                <a:noFill/>
              </a:ln>
              <a:effectLst>
                <a:innerShdw blurRad="317500" dist="50800" dir="3000000">
                  <a:prstClr val="black">
                    <a:alpha val="35000"/>
                  </a:prstClr>
                </a:inn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2400"/>
              </a:p>
            </p:txBody>
          </p:sp>
          <p:sp>
            <p:nvSpPr>
              <p:cNvPr id="116" name="Isosceles Triangle 35"/>
              <p:cNvSpPr/>
              <p:nvPr/>
            </p:nvSpPr>
            <p:spPr>
              <a:xfrm>
                <a:off x="2072146" y="4526636"/>
                <a:ext cx="859141" cy="381923"/>
              </a:xfrm>
              <a:custGeom>
                <a:avLst/>
                <a:gdLst/>
                <a:ahLst/>
                <a:cxnLst/>
                <a:rect l="l" t="t" r="r" b="b"/>
                <a:pathLst>
                  <a:path w="860697" h="384360">
                    <a:moveTo>
                      <a:pt x="70995" y="0"/>
                    </a:moveTo>
                    <a:cubicBezTo>
                      <a:pt x="181101" y="30977"/>
                      <a:pt x="302713" y="47879"/>
                      <a:pt x="430508" y="47879"/>
                    </a:cubicBezTo>
                    <a:cubicBezTo>
                      <a:pt x="558047" y="47879"/>
                      <a:pt x="679426" y="31045"/>
                      <a:pt x="789368" y="226"/>
                    </a:cubicBezTo>
                    <a:lnTo>
                      <a:pt x="860697" y="324684"/>
                    </a:lnTo>
                    <a:cubicBezTo>
                      <a:pt x="727135" y="363624"/>
                      <a:pt x="582050" y="384360"/>
                      <a:pt x="430508" y="384360"/>
                    </a:cubicBezTo>
                    <a:cubicBezTo>
                      <a:pt x="278845" y="384360"/>
                      <a:pt x="133651" y="363591"/>
                      <a:pt x="0" y="324596"/>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117" name="Isosceles Triangle 35"/>
              <p:cNvSpPr/>
              <p:nvPr/>
            </p:nvSpPr>
            <p:spPr>
              <a:xfrm>
                <a:off x="2200816" y="3949601"/>
                <a:ext cx="601808" cy="352863"/>
              </a:xfrm>
              <a:custGeom>
                <a:avLst/>
                <a:gdLst/>
                <a:ahLst/>
                <a:cxnLst/>
                <a:rect l="l" t="t" r="r" b="b"/>
                <a:pathLst>
                  <a:path w="603182" h="353398">
                    <a:moveTo>
                      <a:pt x="68157" y="0"/>
                    </a:moveTo>
                    <a:cubicBezTo>
                      <a:pt x="141180" y="21147"/>
                      <a:pt x="220051" y="31240"/>
                      <a:pt x="302056" y="31240"/>
                    </a:cubicBezTo>
                    <a:cubicBezTo>
                      <a:pt x="383587" y="31240"/>
                      <a:pt x="462020" y="21263"/>
                      <a:pt x="534675" y="299"/>
                    </a:cubicBezTo>
                    <a:lnTo>
                      <a:pt x="603182" y="311919"/>
                    </a:lnTo>
                    <a:cubicBezTo>
                      <a:pt x="508278" y="338955"/>
                      <a:pt x="407075" y="353398"/>
                      <a:pt x="302056" y="353398"/>
                    </a:cubicBezTo>
                    <a:cubicBezTo>
                      <a:pt x="196690" y="353398"/>
                      <a:pt x="95166" y="338859"/>
                      <a:pt x="0" y="311618"/>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118" name="Isosceles Triangle 35"/>
              <p:cNvSpPr/>
              <p:nvPr/>
            </p:nvSpPr>
            <p:spPr>
              <a:xfrm>
                <a:off x="2325328" y="3430683"/>
                <a:ext cx="352783" cy="282291"/>
              </a:xfrm>
              <a:custGeom>
                <a:avLst/>
                <a:gdLst/>
                <a:ahLst/>
                <a:cxnLst/>
                <a:rect l="l" t="t" r="r" b="b"/>
                <a:pathLst>
                  <a:path w="353718" h="280374">
                    <a:moveTo>
                      <a:pt x="56505" y="0"/>
                    </a:moveTo>
                    <a:cubicBezTo>
                      <a:pt x="95458" y="7520"/>
                      <a:pt x="136018" y="11189"/>
                      <a:pt x="177626" y="11189"/>
                    </a:cubicBezTo>
                    <a:cubicBezTo>
                      <a:pt x="218579" y="11189"/>
                      <a:pt x="258515" y="7635"/>
                      <a:pt x="296925" y="462"/>
                    </a:cubicBezTo>
                    <a:lnTo>
                      <a:pt x="353718" y="258800"/>
                    </a:lnTo>
                    <a:cubicBezTo>
                      <a:pt x="297487" y="273547"/>
                      <a:pt x="238387" y="280374"/>
                      <a:pt x="177626" y="280374"/>
                    </a:cubicBezTo>
                    <a:cubicBezTo>
                      <a:pt x="116307" y="280374"/>
                      <a:pt x="56679" y="273421"/>
                      <a:pt x="0" y="258343"/>
                    </a:cubicBezTo>
                    <a:close/>
                  </a:path>
                </a:pathLst>
              </a:custGeom>
              <a:gradFill flip="none" rotWithShape="1">
                <a:gsLst>
                  <a:gs pos="0">
                    <a:srgbClr val="F8F8F8"/>
                  </a:gs>
                  <a:gs pos="100000">
                    <a:srgbClr val="969696"/>
                  </a:gs>
                </a:gsLst>
                <a:lin ang="0" scaled="1"/>
                <a:tileRect/>
              </a:gradFill>
              <a:ln w="12700" cap="rnd">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p>
            </p:txBody>
          </p:sp>
          <p:sp>
            <p:nvSpPr>
              <p:cNvPr id="119" name="Isosceles Triangle 35"/>
              <p:cNvSpPr/>
              <p:nvPr/>
            </p:nvSpPr>
            <p:spPr>
              <a:xfrm>
                <a:off x="2792682" y="3231420"/>
                <a:ext cx="377687" cy="2059062"/>
              </a:xfrm>
              <a:custGeom>
                <a:avLst/>
                <a:gdLst/>
                <a:ahLst/>
                <a:cxnLst/>
                <a:rect l="l" t="t" r="r" b="b"/>
                <a:pathLst>
                  <a:path w="378767" h="2058550">
                    <a:moveTo>
                      <a:pt x="378767" y="0"/>
                    </a:moveTo>
                    <a:lnTo>
                      <a:pt x="221834" y="2058550"/>
                    </a:lnTo>
                    <a:cubicBezTo>
                      <a:pt x="131841" y="2048309"/>
                      <a:pt x="54775" y="2028807"/>
                      <a:pt x="0" y="1999947"/>
                    </a:cubicBezTo>
                    <a:lnTo>
                      <a:pt x="259148" y="285117"/>
                    </a:lnTo>
                    <a:lnTo>
                      <a:pt x="319782" y="7894"/>
                    </a:lnTo>
                    <a:cubicBezTo>
                      <a:pt x="339721" y="3135"/>
                      <a:pt x="359328" y="443"/>
                      <a:pt x="378767" y="0"/>
                    </a:cubicBezTo>
                    <a:close/>
                  </a:path>
                </a:pathLst>
              </a:custGeom>
              <a:solidFill>
                <a:schemeClr val="bg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2400"/>
              </a:p>
            </p:txBody>
          </p:sp>
          <p:sp>
            <p:nvSpPr>
              <p:cNvPr id="120" name="Isosceles Triangle 35"/>
              <p:cNvSpPr/>
              <p:nvPr/>
            </p:nvSpPr>
            <p:spPr>
              <a:xfrm>
                <a:off x="3083212" y="3231420"/>
                <a:ext cx="149415" cy="2067365"/>
              </a:xfrm>
              <a:custGeom>
                <a:avLst/>
                <a:gdLst/>
                <a:ahLst/>
                <a:cxnLst/>
                <a:rect l="l" t="t" r="r" b="b"/>
                <a:pathLst>
                  <a:path w="153711" h="2068782">
                    <a:moveTo>
                      <a:pt x="117624" y="0"/>
                    </a:moveTo>
                    <a:lnTo>
                      <a:pt x="153711" y="2067454"/>
                    </a:lnTo>
                    <a:cubicBezTo>
                      <a:pt x="138761" y="2068584"/>
                      <a:pt x="123595" y="2068782"/>
                      <a:pt x="108264" y="2068782"/>
                    </a:cubicBezTo>
                    <a:cubicBezTo>
                      <a:pt x="71048" y="2068782"/>
                      <a:pt x="34806" y="2067612"/>
                      <a:pt x="0" y="2064968"/>
                    </a:cubicBezTo>
                    <a:lnTo>
                      <a:pt x="100882" y="62"/>
                    </a:lnTo>
                    <a:close/>
                  </a:path>
                </a:pathLst>
              </a:custGeom>
              <a:solidFill>
                <a:schemeClr val="bg1">
                  <a:alpha val="1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2400"/>
              </a:p>
            </p:txBody>
          </p:sp>
        </p:grpSp>
        <p:cxnSp>
          <p:nvCxnSpPr>
            <p:cNvPr id="112" name="Straight Connector 107"/>
            <p:cNvCxnSpPr>
              <a:cxnSpLocks/>
              <a:stCxn id="115" idx="0"/>
            </p:cNvCxnSpPr>
            <p:nvPr/>
          </p:nvCxnSpPr>
          <p:spPr>
            <a:xfrm flipH="1" flipV="1">
              <a:off x="3119783" y="1752826"/>
              <a:ext cx="27332" cy="1062671"/>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3" name="TextBox 52"/>
            <p:cNvSpPr txBox="1">
              <a:spLocks noChangeArrowheads="1"/>
            </p:cNvSpPr>
            <p:nvPr/>
          </p:nvSpPr>
          <p:spPr bwMode="auto">
            <a:xfrm>
              <a:off x="1525815" y="1101067"/>
              <a:ext cx="2718633" cy="5937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en-US" sz="1733" b="1">
                  <a:solidFill>
                    <a:srgbClr val="000000"/>
                  </a:solidFill>
                  <a:latin typeface="Palatino Linotype" panose="02040502050505030304" pitchFamily="18" charset="0"/>
                </a:rPr>
                <a:t>CCMO -- </a:t>
              </a:r>
              <a:r>
                <a:rPr lang="en-US" altLang="en-US" sz="1733" b="1">
                  <a:latin typeface="Palatino Linotype" panose="02040502050505030304" pitchFamily="18" charset="0"/>
                </a:rPr>
                <a:t>Evaluation </a:t>
              </a:r>
              <a:r>
                <a:rPr lang="en-US" altLang="en-US" sz="1733" b="1" err="1">
                  <a:latin typeface="Palatino Linotype" panose="02040502050505030304" pitchFamily="18" charset="0"/>
                </a:rPr>
                <a:t>indépendante</a:t>
              </a:r>
              <a:r>
                <a:rPr lang="en-US" altLang="en-US" sz="1733" b="1">
                  <a:latin typeface="Palatino Linotype" panose="02040502050505030304" pitchFamily="18" charset="0"/>
                </a:rPr>
                <a:t> </a:t>
              </a:r>
              <a:r>
                <a:rPr lang="en-US" altLang="en-US" sz="1733" b="1" err="1">
                  <a:latin typeface="Palatino Linotype" panose="02040502050505030304" pitchFamily="18" charset="0"/>
                </a:rPr>
                <a:t>conclue</a:t>
              </a:r>
              <a:endParaRPr lang="en-US" altLang="en-US" sz="1733" b="1">
                <a:latin typeface="Palatino Linotype" panose="02040502050505030304" pitchFamily="18" charset="0"/>
              </a:endParaRPr>
            </a:p>
          </p:txBody>
        </p:sp>
      </p:grpSp>
      <p:cxnSp>
        <p:nvCxnSpPr>
          <p:cNvPr id="124" name="Straight Connector 7"/>
          <p:cNvCxnSpPr>
            <a:cxnSpLocks/>
          </p:cNvCxnSpPr>
          <p:nvPr/>
        </p:nvCxnSpPr>
        <p:spPr bwMode="auto">
          <a:xfrm flipV="1">
            <a:off x="8308921" y="5312875"/>
            <a:ext cx="0" cy="516392"/>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E75ED2D-4B64-5D3C-54AC-0BC119C003A7}"/>
              </a:ext>
            </a:extLst>
          </p:cNvPr>
          <p:cNvSpPr>
            <a:spLocks noGrp="1"/>
          </p:cNvSpPr>
          <p:nvPr>
            <p:ph type="title"/>
          </p:nvPr>
        </p:nvSpPr>
        <p:spPr>
          <a:xfrm>
            <a:off x="2977" y="197719"/>
            <a:ext cx="11365523" cy="1405559"/>
          </a:xfrm>
        </p:spPr>
        <p:txBody>
          <a:bodyPr spcFirstLastPara="1" vert="horz" wrap="square" lIns="91440" tIns="45720" rIns="91440" bIns="45720" numCol="1" rtlCol="0" anchor="b" anchorCtr="0" compatLnSpc="1">
            <a:prstTxWarp prst="textNoShape">
              <a:avLst/>
            </a:prstTxWarp>
            <a:noAutofit/>
          </a:bodyPr>
          <a:lstStyle/>
          <a:p>
            <a:pPr algn="ctr"/>
            <a:r>
              <a:rPr lang="fr-FR" sz="5400" err="1">
                <a:ea typeface="Calibri"/>
                <a:cs typeface="Calibri"/>
              </a:rPr>
              <a:t>Milestones</a:t>
            </a:r>
            <a:r>
              <a:rPr lang="fr-FR" sz="5400">
                <a:ea typeface="Calibri"/>
                <a:cs typeface="Calibri"/>
              </a:rPr>
              <a:t> pour la mise en œuvre 2024-2028</a:t>
            </a:r>
            <a:endParaRPr lang="fr-BE" sz="5400">
              <a:ea typeface="Calibri"/>
              <a:cs typeface="Calibri"/>
            </a:endParaRPr>
          </a:p>
        </p:txBody>
      </p:sp>
    </p:spTree>
    <p:extLst>
      <p:ext uri="{BB962C8B-B14F-4D97-AF65-F5344CB8AC3E}">
        <p14:creationId xmlns:p14="http://schemas.microsoft.com/office/powerpoint/2010/main" val="635225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36465-1485-C768-93FF-8C835FA3D2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DB9445-0D7B-CA48-0748-EFCF63733C33}"/>
              </a:ext>
            </a:extLst>
          </p:cNvPr>
          <p:cNvSpPr>
            <a:spLocks noGrp="1"/>
          </p:cNvSpPr>
          <p:nvPr>
            <p:ph type="title"/>
          </p:nvPr>
        </p:nvSpPr>
        <p:spPr>
          <a:xfrm>
            <a:off x="838199" y="365125"/>
            <a:ext cx="11106873" cy="1325563"/>
          </a:xfrm>
        </p:spPr>
        <p:txBody>
          <a:bodyPr>
            <a:normAutofit fontScale="90000"/>
          </a:bodyPr>
          <a:lstStyle/>
          <a:p>
            <a:r>
              <a:rPr lang="fr-FR" noProof="0"/>
              <a:t>Modalités de mise en œuvre </a:t>
            </a:r>
            <a:r>
              <a:rPr lang="fr-FR"/>
              <a:t>de la composante</a:t>
            </a:r>
            <a:r>
              <a:rPr lang="fr-FR" noProof="0"/>
              <a:t> </a:t>
            </a:r>
            <a:r>
              <a:rPr lang="fr-FR"/>
              <a:t>2 </a:t>
            </a:r>
            <a:r>
              <a:rPr lang="fr-FR" noProof="0"/>
              <a:t>(Appui APV)</a:t>
            </a:r>
            <a:br>
              <a:rPr lang="fr-FR"/>
            </a:br>
            <a:endParaRPr lang="fr-FR" noProof="0">
              <a:ea typeface="Calibri"/>
              <a:cs typeface="Calibri"/>
            </a:endParaRPr>
          </a:p>
        </p:txBody>
      </p:sp>
      <p:sp>
        <p:nvSpPr>
          <p:cNvPr id="3" name="Title 1">
            <a:extLst>
              <a:ext uri="{FF2B5EF4-FFF2-40B4-BE49-F238E27FC236}">
                <a16:creationId xmlns:a16="http://schemas.microsoft.com/office/drawing/2014/main" id="{1797A000-3F13-01ED-76E3-8B0493E27DCB}"/>
              </a:ext>
            </a:extLst>
          </p:cNvPr>
          <p:cNvSpPr txBox="1">
            <a:spLocks/>
          </p:cNvSpPr>
          <p:nvPr/>
        </p:nvSpPr>
        <p:spPr>
          <a:xfrm>
            <a:off x="838200" y="1545578"/>
            <a:ext cx="11106874" cy="51888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marL="323850" indent="-323850">
              <a:lnSpc>
                <a:spcPct val="100000"/>
              </a:lnSpc>
              <a:spcBef>
                <a:spcPts val="0"/>
              </a:spcBef>
              <a:buFont typeface="Arial" panose="020B0604020202020204" pitchFamily="34" charset="0"/>
              <a:buChar char="•"/>
            </a:pPr>
            <a:r>
              <a:rPr lang="fr-FR" sz="2500" b="1" noProof="0">
                <a:solidFill>
                  <a:schemeClr val="tx1"/>
                </a:solidFill>
                <a:latin typeface="+mn-lt"/>
              </a:rPr>
              <a:t>Principal partenaire</a:t>
            </a:r>
            <a:r>
              <a:rPr lang="fr-FR" sz="2500" noProof="0">
                <a:solidFill>
                  <a:schemeClr val="tx1"/>
                </a:solidFill>
                <a:latin typeface="+mn-lt"/>
              </a:rPr>
              <a:t> : Mise en œuvre en </a:t>
            </a:r>
            <a:r>
              <a:rPr lang="fr-FR" sz="2500" b="1" noProof="0">
                <a:solidFill>
                  <a:schemeClr val="tx1"/>
                </a:solidFill>
                <a:latin typeface="+mn-lt"/>
              </a:rPr>
              <a:t>étroite collaboration avec le MINEF</a:t>
            </a:r>
            <a:r>
              <a:rPr lang="fr-FR" sz="2500" noProof="0">
                <a:solidFill>
                  <a:schemeClr val="tx1"/>
                </a:solidFill>
                <a:latin typeface="+mn-lt"/>
              </a:rPr>
              <a:t> et plus particulièrement </a:t>
            </a:r>
            <a:r>
              <a:rPr lang="fr-FR" sz="2500">
                <a:solidFill>
                  <a:schemeClr val="tx1"/>
                </a:solidFill>
                <a:latin typeface="+mn-lt"/>
              </a:rPr>
              <a:t>l</a:t>
            </a:r>
            <a:r>
              <a:rPr lang="fr-FR" sz="2500" noProof="0">
                <a:solidFill>
                  <a:schemeClr val="tx1"/>
                </a:solidFill>
                <a:latin typeface="+mn-lt"/>
              </a:rPr>
              <a:t>e Secrétariat Technique </a:t>
            </a:r>
            <a:r>
              <a:rPr lang="fr-FR" sz="2500">
                <a:solidFill>
                  <a:schemeClr val="tx1"/>
                </a:solidFill>
                <a:latin typeface="+mn-lt"/>
              </a:rPr>
              <a:t>P</a:t>
            </a:r>
            <a:r>
              <a:rPr lang="fr-FR" sz="2500" noProof="0">
                <a:solidFill>
                  <a:schemeClr val="tx1"/>
                </a:solidFill>
                <a:latin typeface="+mn-lt"/>
              </a:rPr>
              <a:t>ermanent </a:t>
            </a:r>
            <a:r>
              <a:rPr lang="fr-FR" sz="2500">
                <a:solidFill>
                  <a:schemeClr val="tx1"/>
                </a:solidFill>
                <a:latin typeface="+mn-lt"/>
              </a:rPr>
              <a:t>APV FLEGT </a:t>
            </a:r>
            <a:r>
              <a:rPr lang="fr-FR" sz="2500" noProof="0">
                <a:solidFill>
                  <a:schemeClr val="tx1"/>
                </a:solidFill>
                <a:latin typeface="+mn-lt"/>
              </a:rPr>
              <a:t>(STP) et le Comité </a:t>
            </a:r>
            <a:r>
              <a:rPr lang="fr-FR" sz="2500">
                <a:solidFill>
                  <a:schemeClr val="tx1"/>
                </a:solidFill>
                <a:latin typeface="+mn-lt"/>
              </a:rPr>
              <a:t>Technique</a:t>
            </a:r>
            <a:r>
              <a:rPr lang="fr-FR" sz="2500" noProof="0">
                <a:solidFill>
                  <a:schemeClr val="tx1"/>
                </a:solidFill>
                <a:latin typeface="+mn-lt"/>
              </a:rPr>
              <a:t> de Négociation (CTN) qui seront </a:t>
            </a:r>
            <a:r>
              <a:rPr lang="fr-FR" sz="2500">
                <a:solidFill>
                  <a:schemeClr val="tx1"/>
                </a:solidFill>
                <a:latin typeface="+mn-lt"/>
              </a:rPr>
              <a:t>mués</a:t>
            </a:r>
            <a:r>
              <a:rPr lang="fr-FR" sz="2500" noProof="0">
                <a:solidFill>
                  <a:schemeClr val="tx1"/>
                </a:solidFill>
                <a:latin typeface="+mn-lt"/>
              </a:rPr>
              <a:t> </a:t>
            </a:r>
            <a:r>
              <a:rPr lang="fr-FR" sz="2500">
                <a:solidFill>
                  <a:schemeClr val="tx1"/>
                </a:solidFill>
                <a:latin typeface="+mn-lt"/>
              </a:rPr>
              <a:t>en</a:t>
            </a:r>
            <a:r>
              <a:rPr lang="fr-FR" sz="2500" noProof="0">
                <a:solidFill>
                  <a:schemeClr val="tx1"/>
                </a:solidFill>
                <a:latin typeface="+mn-lt"/>
              </a:rPr>
              <a:t> Service de Légalité Forestière et Traçabilité (SLFT) et le Comité National de Gouvernance Forestière (CNGF) </a:t>
            </a:r>
            <a:endParaRPr lang="fr-FR">
              <a:solidFill>
                <a:schemeClr val="tx1"/>
              </a:solidFill>
            </a:endParaRPr>
          </a:p>
          <a:p>
            <a:pPr>
              <a:lnSpc>
                <a:spcPct val="100000"/>
              </a:lnSpc>
              <a:spcBef>
                <a:spcPts val="600"/>
              </a:spcBef>
            </a:pPr>
            <a:endParaRPr lang="fr-FR" sz="2500" noProof="0">
              <a:solidFill>
                <a:schemeClr val="tx1"/>
              </a:solidFill>
              <a:latin typeface="+mn-lt"/>
            </a:endParaRPr>
          </a:p>
          <a:p>
            <a:pPr marL="323850" indent="-323850">
              <a:lnSpc>
                <a:spcPct val="100000"/>
              </a:lnSpc>
              <a:spcBef>
                <a:spcPts val="0"/>
              </a:spcBef>
              <a:buFont typeface="Arial" panose="020B0604020202020204" pitchFamily="34" charset="0"/>
              <a:buChar char="•"/>
            </a:pPr>
            <a:r>
              <a:rPr lang="fr-FR" sz="2500" b="1" noProof="0">
                <a:solidFill>
                  <a:schemeClr val="tx1"/>
                </a:solidFill>
                <a:latin typeface="+mn-lt"/>
              </a:rPr>
              <a:t>Autres partenaires</a:t>
            </a:r>
            <a:r>
              <a:rPr lang="fr-FR" sz="2500" noProof="0">
                <a:solidFill>
                  <a:schemeClr val="tx1"/>
                </a:solidFill>
                <a:latin typeface="+mn-lt"/>
              </a:rPr>
              <a:t> de mise en œuvre:</a:t>
            </a:r>
            <a:endParaRPr lang="fr-FR" sz="2500" noProof="0">
              <a:solidFill>
                <a:schemeClr val="tx1"/>
              </a:solidFill>
              <a:latin typeface="+mn-lt"/>
              <a:ea typeface="Calibri"/>
              <a:cs typeface="Calibri"/>
            </a:endParaRPr>
          </a:p>
          <a:p>
            <a:pPr marL="781050" lvl="1" indent="-323850">
              <a:buFont typeface="Courier New" panose="02070309020205020404" pitchFamily="49" charset="0"/>
              <a:buChar char="o"/>
            </a:pPr>
            <a:r>
              <a:rPr lang="fr-FR" sz="2500" b="1" noProof="0"/>
              <a:t>ATIBT</a:t>
            </a:r>
            <a:r>
              <a:rPr lang="fr-FR" sz="2500" noProof="0"/>
              <a:t> :  </a:t>
            </a:r>
            <a:r>
              <a:rPr lang="fr-FR" sz="2500"/>
              <a:t>appui à</a:t>
            </a:r>
            <a:r>
              <a:rPr lang="fr-FR" sz="2500" noProof="0"/>
              <a:t> l’implication du secteur privé, renforcement </a:t>
            </a:r>
            <a:r>
              <a:rPr lang="fr-FR" sz="2500"/>
              <a:t>rôle</a:t>
            </a:r>
            <a:r>
              <a:rPr lang="fr-FR" sz="2500" noProof="0"/>
              <a:t> </a:t>
            </a:r>
            <a:r>
              <a:rPr lang="fr-FR" sz="2500"/>
              <a:t>des </a:t>
            </a:r>
            <a:r>
              <a:rPr lang="fr-FR" sz="2500" noProof="0"/>
              <a:t>femmes</a:t>
            </a:r>
            <a:endParaRPr lang="fr-FR" sz="2500" noProof="0">
              <a:ea typeface="Calibri"/>
              <a:cs typeface="Calibri"/>
            </a:endParaRPr>
          </a:p>
          <a:p>
            <a:pPr marL="781050" lvl="1" indent="-323850">
              <a:buFont typeface="Courier New" panose="02070309020205020404" pitchFamily="49" charset="0"/>
              <a:buChar char="o"/>
            </a:pPr>
            <a:r>
              <a:rPr lang="fr-FR" sz="2500" b="1" err="1"/>
              <a:t>ClientEarth</a:t>
            </a:r>
            <a:r>
              <a:rPr lang="fr-FR" sz="2500" noProof="0"/>
              <a:t> : </a:t>
            </a:r>
            <a:r>
              <a:rPr lang="fr-FR" sz="2500"/>
              <a:t>appui à l'implication de la société civile, appui</a:t>
            </a:r>
            <a:r>
              <a:rPr lang="fr-FR" sz="2500" noProof="0"/>
              <a:t> </a:t>
            </a:r>
            <a:r>
              <a:rPr lang="fr-FR" sz="2500"/>
              <a:t>aux réformes</a:t>
            </a:r>
            <a:r>
              <a:rPr lang="fr-FR" sz="2500" noProof="0"/>
              <a:t> juridiques, renforcement </a:t>
            </a:r>
            <a:r>
              <a:rPr lang="fr-FR" sz="2500"/>
              <a:t>rôle</a:t>
            </a:r>
            <a:r>
              <a:rPr lang="fr-FR" sz="2500" noProof="0"/>
              <a:t> </a:t>
            </a:r>
            <a:r>
              <a:rPr lang="fr-FR" sz="2500"/>
              <a:t>des femmes</a:t>
            </a:r>
            <a:r>
              <a:rPr lang="fr-FR" sz="2500" noProof="0"/>
              <a:t>, </a:t>
            </a:r>
            <a:r>
              <a:rPr lang="fr-FR" sz="2500"/>
              <a:t>appui à l'observation indépendante</a:t>
            </a:r>
            <a:endParaRPr lang="fr-FR" sz="2500" noProof="0">
              <a:ea typeface="Calibri"/>
              <a:cs typeface="Calibri"/>
            </a:endParaRPr>
          </a:p>
        </p:txBody>
      </p:sp>
    </p:spTree>
    <p:extLst>
      <p:ext uri="{BB962C8B-B14F-4D97-AF65-F5344CB8AC3E}">
        <p14:creationId xmlns:p14="http://schemas.microsoft.com/office/powerpoint/2010/main" val="1857569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A940B01-6AA4-CA9F-C991-23D8770BCC36}"/>
              </a:ext>
            </a:extLst>
          </p:cNvPr>
          <p:cNvSpPr txBox="1">
            <a:spLocks/>
          </p:cNvSpPr>
          <p:nvPr/>
        </p:nvSpPr>
        <p:spPr>
          <a:xfrm>
            <a:off x="838200" y="1714213"/>
            <a:ext cx="9927390" cy="4458405"/>
          </a:xfrm>
          <a:prstGeom prst="rect">
            <a:avLst/>
          </a:prstGeom>
        </p:spPr>
        <p:txBody>
          <a:bodyPr vert="horz" lIns="91440" tIns="45720" rIns="91440" bIns="45720" rtlCol="0"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marL="342900" indent="-342900">
              <a:spcBef>
                <a:spcPts val="1000"/>
              </a:spcBef>
              <a:spcAft>
                <a:spcPts val="600"/>
              </a:spcAft>
              <a:buClr>
                <a:schemeClr val="accent3"/>
              </a:buClr>
              <a:buSzPct val="110000"/>
              <a:buFont typeface="Arial"/>
              <a:buChar char="•"/>
            </a:pPr>
            <a:r>
              <a:rPr lang="en-US" sz="2800" b="1" u="sng">
                <a:solidFill>
                  <a:schemeClr val="bg1"/>
                </a:solidFill>
                <a:latin typeface="+mn-lt"/>
                <a:ea typeface="+mn-ea"/>
                <a:cs typeface="+mn-cs"/>
              </a:rPr>
              <a:t>Résultats</a:t>
            </a:r>
            <a:r>
              <a:rPr lang="en-US" sz="2800" b="1" u="sng" noProof="0">
                <a:solidFill>
                  <a:schemeClr val="bg1"/>
                </a:solidFill>
                <a:latin typeface="+mn-lt"/>
                <a:ea typeface="+mn-ea"/>
                <a:cs typeface="+mn-cs"/>
              </a:rPr>
              <a:t> 2.1 :</a:t>
            </a:r>
            <a:r>
              <a:rPr lang="en-US" sz="2800" noProof="0">
                <a:solidFill>
                  <a:schemeClr val="bg1"/>
                </a:solidFill>
                <a:latin typeface="+mn-lt"/>
                <a:ea typeface="+mn-ea"/>
                <a:cs typeface="+mn-cs"/>
              </a:rPr>
              <a:t> des</a:t>
            </a:r>
            <a:r>
              <a:rPr lang="en-US" sz="2800" b="1" noProof="0">
                <a:solidFill>
                  <a:schemeClr val="bg1"/>
                </a:solidFill>
                <a:latin typeface="+mn-lt"/>
                <a:ea typeface="+mn-ea"/>
                <a:cs typeface="+mn-cs"/>
              </a:rPr>
              <a:t> cadres et outils pour la mise en œuvre de l’APV FLEGT </a:t>
            </a:r>
            <a:r>
              <a:rPr lang="en-US" sz="2800" noProof="0">
                <a:solidFill>
                  <a:schemeClr val="bg1"/>
                </a:solidFill>
                <a:latin typeface="+mn-lt"/>
                <a:ea typeface="+mn-ea"/>
                <a:cs typeface="+mn-cs"/>
              </a:rPr>
              <a:t>sont développés et opérationnalisés</a:t>
            </a:r>
            <a:r>
              <a:rPr lang="en-US" sz="2800" b="1" noProof="0">
                <a:solidFill>
                  <a:schemeClr val="bg1"/>
                </a:solidFill>
                <a:latin typeface="+mn-lt"/>
                <a:ea typeface="+mn-ea"/>
                <a:cs typeface="+mn-cs"/>
              </a:rPr>
              <a:t> </a:t>
            </a:r>
          </a:p>
          <a:p>
            <a:pPr marL="342900" indent="-342900">
              <a:spcBef>
                <a:spcPts val="1000"/>
              </a:spcBef>
              <a:spcAft>
                <a:spcPts val="600"/>
              </a:spcAft>
              <a:buClr>
                <a:schemeClr val="accent3"/>
              </a:buClr>
              <a:buSzPct val="110000"/>
              <a:buFont typeface="Arial"/>
              <a:buChar char="•"/>
            </a:pPr>
            <a:endParaRPr lang="en-US" sz="2800" b="1">
              <a:solidFill>
                <a:schemeClr val="bg1"/>
              </a:solidFill>
              <a:latin typeface="+mn-lt"/>
              <a:ea typeface="+mn-ea"/>
              <a:cs typeface="+mn-cs"/>
            </a:endParaRPr>
          </a:p>
          <a:p>
            <a:pPr marL="342900" indent="-342900">
              <a:spcBef>
                <a:spcPts val="1000"/>
              </a:spcBef>
              <a:spcAft>
                <a:spcPts val="600"/>
              </a:spcAft>
              <a:buClr>
                <a:schemeClr val="accent3"/>
              </a:buClr>
              <a:buSzPct val="110000"/>
              <a:buFont typeface="Arial"/>
              <a:buChar char="•"/>
            </a:pPr>
            <a:r>
              <a:rPr lang="en-US" sz="2800" b="1" u="sng">
                <a:solidFill>
                  <a:schemeClr val="bg1"/>
                </a:solidFill>
                <a:latin typeface="+mn-lt"/>
                <a:ea typeface="+mn-ea"/>
                <a:cs typeface="+mn-cs"/>
              </a:rPr>
              <a:t>Résultats 2.2 : </a:t>
            </a:r>
            <a:r>
              <a:rPr lang="en-US" sz="2800">
                <a:solidFill>
                  <a:schemeClr val="bg1"/>
                </a:solidFill>
                <a:latin typeface="+mn-lt"/>
                <a:ea typeface="+mn-ea"/>
                <a:cs typeface="+mn-cs"/>
              </a:rPr>
              <a:t>la </a:t>
            </a:r>
            <a:r>
              <a:rPr lang="en-US" sz="2800" b="1">
                <a:solidFill>
                  <a:schemeClr val="bg1"/>
                </a:solidFill>
                <a:latin typeface="+mn-lt"/>
                <a:ea typeface="+mn-ea"/>
                <a:cs typeface="+mn-cs"/>
              </a:rPr>
              <a:t>gouvernance forestière </a:t>
            </a:r>
            <a:r>
              <a:rPr lang="en-US" sz="2800">
                <a:solidFill>
                  <a:schemeClr val="bg1"/>
                </a:solidFill>
                <a:latin typeface="+mn-lt"/>
                <a:ea typeface="+mn-ea"/>
                <a:cs typeface="+mn-cs"/>
              </a:rPr>
              <a:t>et les capacités de production et de gestion d’une </a:t>
            </a:r>
            <a:r>
              <a:rPr lang="en-US" sz="2800" b="1">
                <a:solidFill>
                  <a:schemeClr val="bg1"/>
                </a:solidFill>
                <a:latin typeface="+mn-lt"/>
                <a:ea typeface="+mn-ea"/>
                <a:cs typeface="+mn-cs"/>
              </a:rPr>
              <a:t>filière sylvicole durable sont renforcées</a:t>
            </a:r>
          </a:p>
          <a:p>
            <a:pPr marL="342900" indent="-342900">
              <a:spcBef>
                <a:spcPts val="1000"/>
              </a:spcBef>
              <a:spcAft>
                <a:spcPts val="600"/>
              </a:spcAft>
              <a:buClr>
                <a:schemeClr val="accent3"/>
              </a:buClr>
              <a:buSzPct val="110000"/>
              <a:buFont typeface="Arial"/>
              <a:buChar char="•"/>
            </a:pPr>
            <a:endParaRPr lang="en-US" sz="2800" b="1">
              <a:solidFill>
                <a:schemeClr val="bg1"/>
              </a:solidFill>
              <a:latin typeface="+mn-lt"/>
              <a:ea typeface="+mn-ea"/>
              <a:cs typeface="+mn-cs"/>
            </a:endParaRPr>
          </a:p>
          <a:p>
            <a:pPr marL="342900" indent="-342900">
              <a:spcBef>
                <a:spcPts val="1000"/>
              </a:spcBef>
              <a:spcAft>
                <a:spcPts val="600"/>
              </a:spcAft>
              <a:buClr>
                <a:schemeClr val="accent3"/>
              </a:buClr>
              <a:buSzPct val="110000"/>
              <a:buFont typeface="Arial"/>
              <a:buChar char="•"/>
            </a:pPr>
            <a:r>
              <a:rPr lang="en-US" sz="2800" b="1" noProof="0">
                <a:solidFill>
                  <a:schemeClr val="bg1"/>
                </a:solidFill>
                <a:latin typeface="+mn-lt"/>
                <a:ea typeface="+mn-ea"/>
                <a:cs typeface="+mn-cs"/>
              </a:rPr>
              <a:t>* Résultat</a:t>
            </a:r>
            <a:r>
              <a:rPr lang="en-US" sz="2800" b="1">
                <a:solidFill>
                  <a:schemeClr val="bg1"/>
                </a:solidFill>
                <a:latin typeface="+mn-lt"/>
                <a:ea typeface="+mn-ea"/>
                <a:cs typeface="+mn-cs"/>
              </a:rPr>
              <a:t>s et activités indicatives alignés avec le Plan de Mise en Œuvre de l’APV</a:t>
            </a:r>
            <a:endParaRPr lang="en-US" sz="2800" b="1" noProof="0">
              <a:solidFill>
                <a:schemeClr val="bg1"/>
              </a:solidFill>
              <a:latin typeface="+mn-lt"/>
              <a:ea typeface="+mn-ea"/>
              <a:cs typeface="+mn-cs"/>
            </a:endParaRPr>
          </a:p>
          <a:p>
            <a:pPr marL="342900" indent="-342900">
              <a:spcBef>
                <a:spcPts val="1000"/>
              </a:spcBef>
              <a:spcAft>
                <a:spcPts val="600"/>
              </a:spcAft>
              <a:buClr>
                <a:schemeClr val="accent3"/>
              </a:buClr>
              <a:buSzPct val="110000"/>
              <a:buFont typeface="Arial"/>
              <a:buChar char="•"/>
            </a:pPr>
            <a:endParaRPr lang="en-US" sz="2800" b="1">
              <a:solidFill>
                <a:schemeClr val="bg1"/>
              </a:solidFill>
              <a:latin typeface="+mn-lt"/>
              <a:ea typeface="+mn-ea"/>
              <a:cs typeface="+mn-cs"/>
            </a:endParaRPr>
          </a:p>
        </p:txBody>
      </p:sp>
      <p:sp>
        <p:nvSpPr>
          <p:cNvPr id="2" name="Title 1">
            <a:extLst>
              <a:ext uri="{FF2B5EF4-FFF2-40B4-BE49-F238E27FC236}">
                <a16:creationId xmlns:a16="http://schemas.microsoft.com/office/drawing/2014/main" id="{F160FA68-43D4-C744-92EE-9DB95DE9AE0C}"/>
              </a:ext>
            </a:extLst>
          </p:cNvPr>
          <p:cNvSpPr>
            <a:spLocks noGrp="1"/>
          </p:cNvSpPr>
          <p:nvPr>
            <p:ph type="title"/>
          </p:nvPr>
        </p:nvSpPr>
        <p:spPr>
          <a:xfrm>
            <a:off x="838200" y="365127"/>
            <a:ext cx="10515600" cy="1325563"/>
          </a:xfrm>
        </p:spPr>
        <p:txBody>
          <a:bodyPr vert="horz" lIns="91440" tIns="45720" rIns="91440" bIns="45720" rtlCol="0" anchor="ctr">
            <a:normAutofit/>
          </a:bodyPr>
          <a:lstStyle/>
          <a:p>
            <a:r>
              <a:rPr lang="fr-FR"/>
              <a:t>Résultats de la composante 2</a:t>
            </a:r>
            <a:r>
              <a:rPr lang="fr-FR" noProof="0"/>
              <a:t> (Appui APV)</a:t>
            </a:r>
          </a:p>
        </p:txBody>
      </p:sp>
    </p:spTree>
    <p:extLst>
      <p:ext uri="{BB962C8B-B14F-4D97-AF65-F5344CB8AC3E}">
        <p14:creationId xmlns:p14="http://schemas.microsoft.com/office/powerpoint/2010/main" val="1286090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A1298-FA3E-51FC-E9F5-24DB5E6B51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B409F5-292E-20E5-256B-A455181AA363}"/>
              </a:ext>
            </a:extLst>
          </p:cNvPr>
          <p:cNvSpPr>
            <a:spLocks noGrp="1"/>
          </p:cNvSpPr>
          <p:nvPr>
            <p:ph type="title"/>
          </p:nvPr>
        </p:nvSpPr>
        <p:spPr>
          <a:xfrm>
            <a:off x="838200" y="3663"/>
            <a:ext cx="10515600" cy="1325563"/>
          </a:xfrm>
        </p:spPr>
        <p:txBody>
          <a:bodyPr/>
          <a:lstStyle/>
          <a:p>
            <a:r>
              <a:rPr lang="fr-FR"/>
              <a:t>Résultats de la composante 2</a:t>
            </a:r>
            <a:r>
              <a:rPr lang="fr-FR" noProof="0"/>
              <a:t> (Appui APV)</a:t>
            </a:r>
          </a:p>
        </p:txBody>
      </p:sp>
      <p:sp>
        <p:nvSpPr>
          <p:cNvPr id="5" name="Title 1">
            <a:extLst>
              <a:ext uri="{FF2B5EF4-FFF2-40B4-BE49-F238E27FC236}">
                <a16:creationId xmlns:a16="http://schemas.microsoft.com/office/drawing/2014/main" id="{DCE396B3-89F7-4798-3727-3902BB78CB92}"/>
              </a:ext>
            </a:extLst>
          </p:cNvPr>
          <p:cNvSpPr txBox="1">
            <a:spLocks/>
          </p:cNvSpPr>
          <p:nvPr/>
        </p:nvSpPr>
        <p:spPr>
          <a:xfrm>
            <a:off x="750277" y="1387690"/>
            <a:ext cx="10363200" cy="4241101"/>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nSpc>
                <a:spcPct val="100000"/>
              </a:lnSpc>
              <a:spcBef>
                <a:spcPts val="600"/>
              </a:spcBef>
              <a:spcAft>
                <a:spcPts val="600"/>
              </a:spcAft>
            </a:pPr>
            <a:r>
              <a:rPr lang="fr-FR" sz="1600" b="1" u="sng">
                <a:solidFill>
                  <a:schemeClr val="tx1"/>
                </a:solidFill>
              </a:rPr>
              <a:t>Résultats</a:t>
            </a:r>
            <a:r>
              <a:rPr lang="fr-FR" sz="1600" b="1" u="sng" noProof="0">
                <a:solidFill>
                  <a:schemeClr val="tx1"/>
                </a:solidFill>
              </a:rPr>
              <a:t> 2.1 </a:t>
            </a:r>
            <a:r>
              <a:rPr lang="fr-FR" sz="1600" u="sng" noProof="0">
                <a:solidFill>
                  <a:schemeClr val="tx1"/>
                </a:solidFill>
              </a:rPr>
              <a:t>:</a:t>
            </a:r>
            <a:r>
              <a:rPr lang="fr-FR" sz="1600" b="1" noProof="0">
                <a:solidFill>
                  <a:schemeClr val="tx1"/>
                </a:solidFill>
              </a:rPr>
              <a:t> des cadres et outils pour la mise en œuvre de l’APV FLEGT sont développés et opérationnalisés </a:t>
            </a:r>
            <a:endParaRPr lang="fr-FR" sz="1600" b="1" noProof="0">
              <a:solidFill>
                <a:schemeClr val="tx1"/>
              </a:solidFill>
              <a:ea typeface="Calibri"/>
              <a:cs typeface="Calibri"/>
            </a:endParaRPr>
          </a:p>
          <a:p>
            <a:pPr>
              <a:lnSpc>
                <a:spcPct val="100000"/>
              </a:lnSpc>
              <a:spcBef>
                <a:spcPts val="600"/>
              </a:spcBef>
              <a:spcAft>
                <a:spcPts val="600"/>
              </a:spcAft>
            </a:pPr>
            <a:r>
              <a:rPr lang="fr-FR" sz="1600">
                <a:solidFill>
                  <a:schemeClr val="tx1"/>
                </a:solidFill>
                <a:ea typeface="Calibri"/>
                <a:cs typeface="Calibri"/>
              </a:rPr>
              <a:t>2.1.1 - </a:t>
            </a:r>
            <a:r>
              <a:rPr lang="fr-FR" sz="1600">
                <a:solidFill>
                  <a:srgbClr val="000000"/>
                </a:solidFill>
                <a:latin typeface="Calibri"/>
                <a:ea typeface="Calibri"/>
                <a:cs typeface="Calibri"/>
              </a:rPr>
              <a:t>Les cadres de dialogue, de concertation et de coordination prévus par l’accord (notamment un Comité Conjoint de Mise en Œuvre (CCMO)) , sont mis en place d'une part; et un système de planification, de suivi, d'évaluation et d'orientation de la mise en </a:t>
            </a:r>
            <a:r>
              <a:rPr lang="fr-FR" sz="1600" err="1">
                <a:solidFill>
                  <a:srgbClr val="000000"/>
                </a:solidFill>
                <a:latin typeface="Calibri"/>
                <a:ea typeface="Calibri"/>
                <a:cs typeface="Calibri"/>
              </a:rPr>
              <a:t>oeuvre</a:t>
            </a:r>
            <a:r>
              <a:rPr lang="fr-FR" sz="1600">
                <a:solidFill>
                  <a:srgbClr val="000000"/>
                </a:solidFill>
                <a:latin typeface="Calibri"/>
                <a:ea typeface="Calibri"/>
                <a:cs typeface="Calibri"/>
              </a:rPr>
              <a:t> de l'Accord est opérationnalisé d'autre part, par l'UE et la Côte d'Ivoire.</a:t>
            </a:r>
            <a:endParaRPr lang="fr-FR" sz="1600">
              <a:solidFill>
                <a:schemeClr val="tx1"/>
              </a:solidFill>
              <a:latin typeface="Calibri"/>
              <a:ea typeface="Calibri"/>
              <a:cs typeface="Calibri"/>
            </a:endParaRPr>
          </a:p>
          <a:p>
            <a:pPr>
              <a:lnSpc>
                <a:spcPct val="100000"/>
              </a:lnSpc>
              <a:spcBef>
                <a:spcPts val="600"/>
              </a:spcBef>
              <a:spcAft>
                <a:spcPts val="600"/>
              </a:spcAft>
            </a:pPr>
            <a:r>
              <a:rPr lang="fr-FR" sz="1600">
                <a:solidFill>
                  <a:srgbClr val="000000"/>
                </a:solidFill>
                <a:latin typeface="Calibri"/>
                <a:ea typeface="Calibri"/>
                <a:cs typeface="Calibri"/>
              </a:rPr>
              <a:t>2.1.2 - Le SVL décrit en annexe III de l’accord est développé et évalué comme étant prêt pour la délivrance des autorisations FLEGT couvrant les exportations de bois vers l’UE</a:t>
            </a:r>
          </a:p>
          <a:p>
            <a:pPr>
              <a:lnSpc>
                <a:spcPct val="100000"/>
              </a:lnSpc>
              <a:spcBef>
                <a:spcPts val="600"/>
              </a:spcBef>
              <a:spcAft>
                <a:spcPts val="600"/>
              </a:spcAft>
            </a:pPr>
            <a:r>
              <a:rPr lang="fr-FR" sz="1600">
                <a:solidFill>
                  <a:srgbClr val="000000"/>
                </a:solidFill>
                <a:latin typeface="Calibri"/>
                <a:ea typeface="Calibri"/>
                <a:cs typeface="Calibri"/>
              </a:rPr>
              <a:t>2.1.3 - Les engagements, en ce qui concerne la transparence, inclus dans l’annexe IX de l’APV sont respectés et la communication sur la mise en œuvre de l'APV FLEGT permet de mettre en évidence les progrès et impacts de l’accord</a:t>
            </a:r>
          </a:p>
          <a:p>
            <a:pPr>
              <a:lnSpc>
                <a:spcPct val="100000"/>
              </a:lnSpc>
              <a:spcBef>
                <a:spcPts val="600"/>
              </a:spcBef>
              <a:spcAft>
                <a:spcPts val="600"/>
              </a:spcAft>
            </a:pPr>
            <a:r>
              <a:rPr lang="fr-FR" sz="1600" b="1" u="sng">
                <a:solidFill>
                  <a:schemeClr val="tx1"/>
                </a:solidFill>
              </a:rPr>
              <a:t>Résultats 2.2 : </a:t>
            </a:r>
            <a:r>
              <a:rPr lang="fr-FR" sz="1600" b="1">
                <a:solidFill>
                  <a:schemeClr val="tx1"/>
                </a:solidFill>
              </a:rPr>
              <a:t>la gouvernance forestière et les capacités de production et de gestion d’une filière sylvicole durable sont renforcées</a:t>
            </a:r>
            <a:endParaRPr lang="fr-FR" sz="1600" b="1">
              <a:solidFill>
                <a:schemeClr val="tx1"/>
              </a:solidFill>
              <a:ea typeface="Calibri"/>
              <a:cs typeface="Calibri"/>
            </a:endParaRPr>
          </a:p>
          <a:p>
            <a:pPr>
              <a:lnSpc>
                <a:spcPct val="100000"/>
              </a:lnSpc>
              <a:spcBef>
                <a:spcPts val="600"/>
              </a:spcBef>
              <a:spcAft>
                <a:spcPts val="600"/>
              </a:spcAft>
            </a:pPr>
            <a:r>
              <a:rPr lang="fr-FR" sz="1600">
                <a:solidFill>
                  <a:schemeClr val="tx1"/>
                </a:solidFill>
                <a:ea typeface="Calibri"/>
                <a:cs typeface="Calibri"/>
              </a:rPr>
              <a:t>2.2.1 - </a:t>
            </a:r>
            <a:r>
              <a:rPr lang="fr-FR" sz="1600">
                <a:solidFill>
                  <a:srgbClr val="000000"/>
                </a:solidFill>
                <a:latin typeface="Calibri"/>
                <a:ea typeface="Calibri"/>
                <a:cs typeface="Calibri"/>
              </a:rPr>
              <a:t>Le cadre réglementaire Ivorien est complété par des reformes juridiques en lien avec des mesures incitatives à la reconstitution du couvert forestier, la fiscalité forestière, l’exportation et l’importation et l’approvisionnement du marché local </a:t>
            </a:r>
          </a:p>
          <a:p>
            <a:pPr>
              <a:lnSpc>
                <a:spcPct val="100000"/>
              </a:lnSpc>
              <a:spcBef>
                <a:spcPts val="600"/>
              </a:spcBef>
              <a:spcAft>
                <a:spcPts val="600"/>
              </a:spcAft>
            </a:pPr>
            <a:r>
              <a:rPr lang="fr-FR" sz="1600">
                <a:solidFill>
                  <a:srgbClr val="000000"/>
                </a:solidFill>
                <a:latin typeface="Calibri"/>
                <a:ea typeface="Calibri"/>
                <a:cs typeface="Calibri"/>
              </a:rPr>
              <a:t>2.2.2 - Les acteurs du secteur forestier sont mieux informés sur leurs droits et devoirs prévus dans le cadre règlementaire </a:t>
            </a:r>
          </a:p>
          <a:p>
            <a:pPr>
              <a:lnSpc>
                <a:spcPct val="100000"/>
              </a:lnSpc>
              <a:spcBef>
                <a:spcPts val="600"/>
              </a:spcBef>
              <a:spcAft>
                <a:spcPts val="600"/>
              </a:spcAft>
            </a:pPr>
            <a:r>
              <a:rPr lang="fr-FR" sz="1600">
                <a:solidFill>
                  <a:srgbClr val="000000"/>
                </a:solidFill>
                <a:latin typeface="Calibri"/>
                <a:ea typeface="Calibri"/>
                <a:cs typeface="Calibri"/>
              </a:rPr>
              <a:t>2.2.3 - Le rôle des femmes et des filles dans la gouvernance forestière (et la mise en œuvre de l’accord) est mieux reconnu et renforcé</a:t>
            </a:r>
          </a:p>
          <a:p>
            <a:pPr>
              <a:lnSpc>
                <a:spcPct val="100000"/>
              </a:lnSpc>
              <a:spcBef>
                <a:spcPts val="600"/>
              </a:spcBef>
              <a:spcAft>
                <a:spcPts val="600"/>
              </a:spcAft>
            </a:pPr>
            <a:r>
              <a:rPr lang="fr-FR" sz="1600" b="1" noProof="0">
                <a:solidFill>
                  <a:schemeClr val="tx1"/>
                </a:solidFill>
              </a:rPr>
              <a:t>* Résultat</a:t>
            </a:r>
            <a:r>
              <a:rPr lang="fr-FR" sz="1600" b="1">
                <a:solidFill>
                  <a:schemeClr val="tx1"/>
                </a:solidFill>
              </a:rPr>
              <a:t>s et activités indicatives alignés avec le Plan de Mise en Œuvre de l’APV</a:t>
            </a:r>
            <a:endParaRPr lang="fr-FR" sz="1600" b="1" noProof="0">
              <a:solidFill>
                <a:schemeClr val="tx1"/>
              </a:solidFill>
              <a:ea typeface="Calibri"/>
              <a:cs typeface="Calibri"/>
            </a:endParaRPr>
          </a:p>
          <a:p>
            <a:pPr>
              <a:lnSpc>
                <a:spcPct val="100000"/>
              </a:lnSpc>
              <a:spcBef>
                <a:spcPts val="600"/>
              </a:spcBef>
              <a:spcAft>
                <a:spcPts val="600"/>
              </a:spcAft>
            </a:pPr>
            <a:endParaRPr lang="fr-FR" sz="2500" b="1">
              <a:solidFill>
                <a:schemeClr val="tx1"/>
              </a:solidFill>
            </a:endParaRPr>
          </a:p>
        </p:txBody>
      </p:sp>
    </p:spTree>
    <p:extLst>
      <p:ext uri="{BB962C8B-B14F-4D97-AF65-F5344CB8AC3E}">
        <p14:creationId xmlns:p14="http://schemas.microsoft.com/office/powerpoint/2010/main" val="601812387"/>
      </p:ext>
    </p:extLst>
  </p:cSld>
  <p:clrMapOvr>
    <a:masterClrMapping/>
  </p:clrMapOvr>
</p:sld>
</file>

<file path=ppt/theme/theme1.xml><?xml version="1.0" encoding="utf-8"?>
<a:theme xmlns:a="http://schemas.openxmlformats.org/drawingml/2006/main" name="Office Theme">
  <a:themeElements>
    <a:clrScheme name="TF">
      <a:dk1>
        <a:srgbClr val="0D0D0D"/>
      </a:dk1>
      <a:lt1>
        <a:srgbClr val="FFFFFF"/>
      </a:lt1>
      <a:dk2>
        <a:srgbClr val="082A50"/>
      </a:dk2>
      <a:lt2>
        <a:srgbClr val="E6E5E0"/>
      </a:lt2>
      <a:accent1>
        <a:srgbClr val="082B52"/>
      </a:accent1>
      <a:accent2>
        <a:srgbClr val="2084C3"/>
      </a:accent2>
      <a:accent3>
        <a:srgbClr val="6AC0E5"/>
      </a:accent3>
      <a:accent4>
        <a:srgbClr val="5C0952"/>
      </a:accent4>
      <a:accent5>
        <a:srgbClr val="DE3830"/>
      </a:accent5>
      <a:accent6>
        <a:srgbClr val="D7D1CB"/>
      </a:accent6>
      <a:hlink>
        <a:srgbClr val="2084C3"/>
      </a:hlink>
      <a:folHlink>
        <a:srgbClr val="5C095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38D6C45-E511-5A4E-BE2F-71A0507BDA67}" vid="{E1615A7E-77F5-924D-8A28-8BB4BC6D41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06015CB9383C42860E2C054E25CE0C" ma:contentTypeVersion="23" ma:contentTypeDescription="Create a new document." ma:contentTypeScope="" ma:versionID="edf313d1638f012eaae96f535c556b01">
  <xsd:schema xmlns:xsd="http://www.w3.org/2001/XMLSchema" xmlns:xs="http://www.w3.org/2001/XMLSchema" xmlns:p="http://schemas.microsoft.com/office/2006/metadata/properties" xmlns:ns1="http://schemas.microsoft.com/sharepoint/v3" xmlns:ns2="1f2e8b05-b261-495f-b7ff-b9b5993af92e" xmlns:ns3="fc838d0e-ea1a-4f07-8489-219ce7970411" targetNamespace="http://schemas.microsoft.com/office/2006/metadata/properties" ma:root="true" ma:fieldsID="aabddea1ab228ed6647463dd304d8de6" ns1:_="" ns2:_="" ns3:_="">
    <xsd:import namespace="http://schemas.microsoft.com/sharepoint/v3"/>
    <xsd:import namespace="1f2e8b05-b261-495f-b7ff-b9b5993af92e"/>
    <xsd:import namespace="fc838d0e-ea1a-4f07-8489-219ce79704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LengthInSeconds" minOccurs="0"/>
                <xsd:element ref="ns2:MediaServiceDateTaken" minOccurs="0"/>
                <xsd:element ref="ns3:SharedWithUsers" minOccurs="0"/>
                <xsd:element ref="ns3:SharedWithDetails" minOccurs="0"/>
                <xsd:element ref="ns2:MediaServiceLocation" minOccurs="0"/>
                <xsd:element ref="ns2:Persontoreview" minOccurs="0"/>
                <xsd:element ref="ns2:Delete_x002f_Move" minOccurs="0"/>
                <xsd:element ref="ns2:MediaServiceObjectDetectorVersions" minOccurs="0"/>
                <xsd:element ref="ns1:_ip_UnifiedCompliancePolicyProperties" minOccurs="0"/>
                <xsd:element ref="ns1:_ip_UnifiedCompliancePolicyUIAc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Unified Compliance Policy Properties" ma:hidden="true" ma:internalName="_ip_UnifiedCompliancePolicyProperties">
      <xsd:simpleType>
        <xsd:restriction base="dms:Note"/>
      </xsd:simpleType>
    </xsd:element>
    <xsd:element name="_ip_UnifiedCompliancePolicyUIAction" ma:index="2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2e8b05-b261-495f-b7ff-b9b5993af9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dfbeafd-9b0c-483f-bf38-68d2334b6c7b"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Persontoreview" ma:index="23" nillable="true" ma:displayName="Person to review" ma:format="Dropdown" ma:list="UserInfo" ma:SharePointGroup="0" ma:internalName="Persontoreview">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lete_x002f_Move" ma:index="24" nillable="true" ma:displayName="Notes" ma:format="Dropdown" ma:internalName="Delete_x002f_Move">
      <xsd:simpleType>
        <xsd:restriction base="dms:Note">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838d0e-ea1a-4f07-8489-219ce797041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a334d7b-f214-43f4-bd65-a6535aa9c83a}" ma:internalName="TaxCatchAll" ma:showField="CatchAllData" ma:web="fc838d0e-ea1a-4f07-8489-219ce7970411">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1f2e8b05-b261-495f-b7ff-b9b5993af92e">
      <Terms xmlns="http://schemas.microsoft.com/office/infopath/2007/PartnerControls"/>
    </lcf76f155ced4ddcb4097134ff3c332f>
    <Delete_x002f_Move xmlns="1f2e8b05-b261-495f-b7ff-b9b5993af92e" xsi:nil="true"/>
    <Persontoreview xmlns="1f2e8b05-b261-495f-b7ff-b9b5993af92e">
      <UserInfo>
        <DisplayName/>
        <AccountId xsi:nil="true"/>
        <AccountType/>
      </UserInfo>
    </Persontoreview>
    <TaxCatchAll xmlns="fc838d0e-ea1a-4f07-8489-219ce797041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AABE0A-DAA2-4E3A-86BD-D1F707C0320A}">
  <ds:schemaRefs>
    <ds:schemaRef ds:uri="1f2e8b05-b261-495f-b7ff-b9b5993af92e"/>
    <ds:schemaRef ds:uri="fc838d0e-ea1a-4f07-8489-219ce79704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EEC07AA-57AD-4F29-B922-A69C60F107AC}">
  <ds:schemaRefs>
    <ds:schemaRef ds:uri="1f2e8b05-b261-495f-b7ff-b9b5993af92e"/>
    <ds:schemaRef ds:uri="2ede99c5-5b85-47b5-99f7-43f0aeb088c8"/>
    <ds:schemaRef ds:uri="8c155fe7-dca5-426b-b25c-b1ef018d3091"/>
    <ds:schemaRef ds:uri="e1402a3c-4cf3-4043-bc5b-e059269dabb6"/>
    <ds:schemaRef ds:uri="fc838d0e-ea1a-4f07-8489-219ce797041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8AFCFE9-BD03-4C97-B463-A526DC846A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Présentation PASSAD 17 décembre</Template>
  <Application>Microsoft Office PowerPoint</Application>
  <PresentationFormat>Widescreen</PresentationFormat>
  <Slides>25</Slides>
  <Notes>12</Notes>
  <HiddenSlides>0</HiddenSlide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Séance d'information pour les organisations de la société civile</vt:lpstr>
      <vt:lpstr>Présentation du projet PASSAD-Forêts</vt:lpstr>
      <vt:lpstr>Introduction au FLEGT PASSAD-Forêt</vt:lpstr>
      <vt:lpstr>Objectifs spécifiques du PASSAD-Forêt</vt:lpstr>
      <vt:lpstr>Milestones pour la mise en œuvre 2024-2028</vt:lpstr>
      <vt:lpstr>Modalités de mise en œuvre de la composante 2 (Appui APV) </vt:lpstr>
      <vt:lpstr>Résultats de la composante 2 (Appui APV)</vt:lpstr>
      <vt:lpstr>Résultats de la composante 2 (Appui APV)</vt:lpstr>
      <vt:lpstr>Activités indicatives du résultat 2.1</vt:lpstr>
      <vt:lpstr>Activités indicatives du résultat 2.1</vt:lpstr>
      <vt:lpstr>Activités indicatives du résultat 2.1</vt:lpstr>
      <vt:lpstr>Activités indicatives du résultat 2.2</vt:lpstr>
      <vt:lpstr>Activités indicatives du résultat 2.2</vt:lpstr>
      <vt:lpstr>Activités indicatives du résultat 2.2</vt:lpstr>
      <vt:lpstr>PowerPoint Presentation</vt:lpstr>
      <vt:lpstr>PowerPoint Presentation</vt:lpstr>
      <vt:lpstr>Présentation des appels d'offres</vt:lpstr>
      <vt:lpstr> </vt:lpstr>
      <vt:lpstr>L'offre doit être soumise dans un seul e-mail contenant trois fichiers PDF distincts :   1) Un fichier PDF contenant les informations administratives :  • Lettre de motivation (annexe 1)  • Formulaires d'identification (annexe 2a)  • Formulaire d'identification bancaire (annexe 2b)  • Déclaration relative aux critères d'exclusion et à l'absence de conflit d'intérêts (annexe 3)  • Formulaire de nomination (annexe 4)  • Déclaration relative aux critères minimaux (annexe 5)  • Accord de consortium (annexe 6), le cas échéant)   </vt:lpstr>
      <vt:lpstr>PowerPoint Presentation</vt:lpstr>
      <vt:lpstr>PowerPoint Presentation</vt:lpstr>
      <vt:lpstr>Évaluation des offres</vt:lpstr>
      <vt:lpstr>Questions? (Ou au plus tard par mail d'ici le 19 décembre)</vt:lpstr>
      <vt:lpstr>Merci!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Rosalie Martel</dc:creator>
  <cp:revision>15</cp:revision>
  <dcterms:created xsi:type="dcterms:W3CDTF">2025-12-16T12:54:24Z</dcterms:created>
  <dcterms:modified xsi:type="dcterms:W3CDTF">2025-12-18T14:42:59Z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0x0101007706015CB9383C42860E2C054E25CE0C</vt:lpwstr>
  </property>
  <property fmtid="{D5CDD505-2E9C-101B-9397-08002B2CF9AE}" pid="3" name="Order">
    <vt:r8>6199800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y fmtid="{D5CDD505-2E9C-101B-9397-08002B2CF9AE}" pid="13" name="MSIP_Label_5c707128-421c-4ca6-9f15-a7d1eee02eb2_Enabled">
    <vt:lpwstr>true</vt:lpwstr>
  </property>
  <property fmtid="{D5CDD505-2E9C-101B-9397-08002B2CF9AE}" pid="14" name="MSIP_Label_5c707128-421c-4ca6-9f15-a7d1eee02eb2_SetDate">
    <vt:lpwstr>2025-12-16T12:54:29Z</vt:lpwstr>
  </property>
  <property fmtid="{D5CDD505-2E9C-101B-9397-08002B2CF9AE}" pid="15" name="MSIP_Label_5c707128-421c-4ca6-9f15-a7d1eee02eb2_Method">
    <vt:lpwstr>Privileged</vt:lpwstr>
  </property>
  <property fmtid="{D5CDD505-2E9C-101B-9397-08002B2CF9AE}" pid="16" name="MSIP_Label_5c707128-421c-4ca6-9f15-a7d1eee02eb2_Name">
    <vt:lpwstr>Public</vt:lpwstr>
  </property>
  <property fmtid="{D5CDD505-2E9C-101B-9397-08002B2CF9AE}" pid="17" name="MSIP_Label_5c707128-421c-4ca6-9f15-a7d1eee02eb2_SiteId">
    <vt:lpwstr>0993d25a-f806-425d-a221-4e112d812dbc</vt:lpwstr>
  </property>
  <property fmtid="{D5CDD505-2E9C-101B-9397-08002B2CF9AE}" pid="18" name="MSIP_Label_5c707128-421c-4ca6-9f15-a7d1eee02eb2_ActionId">
    <vt:lpwstr>b2b51952-ad6e-4de5-a36c-39431e7a63bf</vt:lpwstr>
  </property>
  <property fmtid="{D5CDD505-2E9C-101B-9397-08002B2CF9AE}" pid="19" name="MSIP_Label_5c707128-421c-4ca6-9f15-a7d1eee02eb2_ContentBits">
    <vt:lpwstr>0</vt:lpwstr>
  </property>
  <property fmtid="{D5CDD505-2E9C-101B-9397-08002B2CF9AE}" pid="20" name="MSIP_Label_5c707128-421c-4ca6-9f15-a7d1eee02eb2_Tag">
    <vt:lpwstr>10, 0, 1, 1</vt:lpwstr>
  </property>
</Properties>
</file>